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1" r:id="rId3"/>
    <p:sldId id="259" r:id="rId4"/>
    <p:sldId id="260" r:id="rId5"/>
    <p:sldId id="288" r:id="rId6"/>
    <p:sldId id="290" r:id="rId7"/>
    <p:sldId id="291" r:id="rId8"/>
    <p:sldId id="261" r:id="rId9"/>
    <p:sldId id="289" r:id="rId10"/>
    <p:sldId id="262" r:id="rId11"/>
    <p:sldId id="301" r:id="rId12"/>
    <p:sldId id="310" r:id="rId13"/>
    <p:sldId id="293" r:id="rId14"/>
    <p:sldId id="282" r:id="rId15"/>
    <p:sldId id="263" r:id="rId16"/>
    <p:sldId id="318" r:id="rId17"/>
    <p:sldId id="296" r:id="rId18"/>
    <p:sldId id="264" r:id="rId19"/>
    <p:sldId id="297" r:id="rId20"/>
    <p:sldId id="298" r:id="rId21"/>
    <p:sldId id="267" r:id="rId22"/>
    <p:sldId id="332" r:id="rId23"/>
    <p:sldId id="265" r:id="rId24"/>
    <p:sldId id="305" r:id="rId25"/>
    <p:sldId id="266" r:id="rId26"/>
    <p:sldId id="306" r:id="rId27"/>
    <p:sldId id="275" r:id="rId28"/>
    <p:sldId id="307" r:id="rId29"/>
    <p:sldId id="268" r:id="rId30"/>
    <p:sldId id="308" r:id="rId31"/>
    <p:sldId id="270" r:id="rId32"/>
    <p:sldId id="302" r:id="rId33"/>
    <p:sldId id="309" r:id="rId34"/>
    <p:sldId id="271" r:id="rId35"/>
    <p:sldId id="303" r:id="rId36"/>
    <p:sldId id="311" r:id="rId37"/>
    <p:sldId id="277" r:id="rId38"/>
    <p:sldId id="319" r:id="rId39"/>
    <p:sldId id="313" r:id="rId40"/>
    <p:sldId id="272" r:id="rId41"/>
    <p:sldId id="312" r:id="rId42"/>
    <p:sldId id="273" r:id="rId43"/>
    <p:sldId id="295" r:id="rId44"/>
    <p:sldId id="280" r:id="rId45"/>
    <p:sldId id="320" r:id="rId46"/>
    <p:sldId id="321" r:id="rId47"/>
    <p:sldId id="322" r:id="rId48"/>
    <p:sldId id="323" r:id="rId49"/>
    <p:sldId id="274" r:id="rId50"/>
    <p:sldId id="324" r:id="rId51"/>
    <p:sldId id="325" r:id="rId52"/>
    <p:sldId id="328" r:id="rId53"/>
    <p:sldId id="329" r:id="rId54"/>
    <p:sldId id="317" r:id="rId55"/>
    <p:sldId id="326" r:id="rId56"/>
    <p:sldId id="327" r:id="rId57"/>
    <p:sldId id="316" r:id="rId58"/>
    <p:sldId id="314" r:id="rId59"/>
    <p:sldId id="315" r:id="rId60"/>
    <p:sldId id="330" r:id="rId61"/>
    <p:sldId id="278" r:id="rId62"/>
    <p:sldId id="294" r:id="rId63"/>
    <p:sldId id="299" r:id="rId64"/>
    <p:sldId id="300" r:id="rId65"/>
    <p:sldId id="304" r:id="rId66"/>
    <p:sldId id="334" r:id="rId67"/>
    <p:sldId id="333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262B"/>
    <a:srgbClr val="D3AC7A"/>
    <a:srgbClr val="D1964C"/>
    <a:srgbClr val="E5CD7C"/>
    <a:srgbClr val="9B672B"/>
    <a:srgbClr val="A26E33"/>
    <a:srgbClr val="C09955"/>
    <a:srgbClr val="DCC37C"/>
    <a:srgbClr val="A48D7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85949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3505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606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833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479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7387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5246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981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7632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223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6736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4A98B-68C6-4DD5-BDBF-668DEA81F707}" type="datetimeFigureOut">
              <a:rPr lang="bg-BG" smtClean="0"/>
              <a:t>21.5.2018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70A73-EAE4-4599-958E-A8776E73C5F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881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3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microsoft.com/office/2007/relationships/hdphoto" Target="../media/hdphoto8.wdp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12" Type="http://schemas.microsoft.com/office/2007/relationships/hdphoto" Target="../media/hdphoto16.wdp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11" Type="http://schemas.openxmlformats.org/officeDocument/2006/relationships/image" Target="../media/image95.png"/><Relationship Id="rId5" Type="http://schemas.openxmlformats.org/officeDocument/2006/relationships/image" Target="../media/image92.png"/><Relationship Id="rId10" Type="http://schemas.microsoft.com/office/2007/relationships/hdphoto" Target="../media/hdphoto15.wdp"/><Relationship Id="rId4" Type="http://schemas.microsoft.com/office/2007/relationships/hdphoto" Target="../media/hdphoto12.wdp"/><Relationship Id="rId9" Type="http://schemas.openxmlformats.org/officeDocument/2006/relationships/image" Target="../media/image9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microsoft.com/office/2007/relationships/hdphoto" Target="../media/hdphoto17.wdp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105" y="1938287"/>
            <a:ext cx="9458179" cy="2563373"/>
          </a:xfrm>
        </p:spPr>
        <p:txBody>
          <a:bodyPr>
            <a:normAutofit fontScale="90000"/>
          </a:bodyPr>
          <a:lstStyle/>
          <a:p>
            <a:r>
              <a:rPr lang="bg-BG" sz="8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ВЕЧЕР НА </a:t>
            </a:r>
            <a:r>
              <a:rPr lang="bg-BG" sz="8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ПМГ</a:t>
            </a:r>
            <a:br>
              <a:rPr lang="bg-BG" sz="8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8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8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bg-BG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22 май </a:t>
            </a:r>
            <a:r>
              <a:rPr lang="en-US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2018</a:t>
            </a:r>
            <a:r>
              <a:rPr lang="bg-BG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г.</a:t>
            </a:r>
            <a:endParaRPr lang="bg-BG" sz="4800" b="1" i="1" dirty="0">
              <a:solidFill>
                <a:srgbClr val="E5CD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716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391" y="1566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i="1" dirty="0" smtClean="0">
                <a:latin typeface="Acquest Script" panose="02000505000000020004" pitchFamily="2" charset="0"/>
              </a:rPr>
              <a:t>Английски език</a:t>
            </a:r>
            <a:endParaRPr lang="bg-BG" sz="6000" i="1" dirty="0">
              <a:latin typeface="Acquest Script" panose="02000505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14" y="1153518"/>
            <a:ext cx="9399878" cy="6678963"/>
          </a:xfrm>
        </p:spPr>
        <p:txBody>
          <a:bodyPr>
            <a:normAutofit fontScale="85000" lnSpcReduction="20000"/>
          </a:bodyPr>
          <a:lstStyle/>
          <a:p>
            <a:r>
              <a:rPr lang="bg-BG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състезание </a:t>
            </a:r>
            <a:r>
              <a:rPr lang="en-US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Spelling Bee</a:t>
            </a:r>
          </a:p>
          <a:p>
            <a:pPr marL="0" indent="0">
              <a:buNone/>
            </a:pP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Йорданова, 6 клас – 1 място на регионален кръг и 4 място на Национален кръг</a:t>
            </a:r>
          </a:p>
          <a:p>
            <a:r>
              <a:rPr lang="bg-BG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Лингвистично кенгуру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Дейвид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Нешев, 5 клас – класиран за Национален кръг</a:t>
            </a:r>
          </a:p>
          <a:p>
            <a:pPr marL="0" indent="0">
              <a:buNone/>
            </a:pP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Огнян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Гелемеров, 6 клас – класиран за Национален кръг</a:t>
            </a:r>
          </a:p>
          <a:p>
            <a:pPr marL="0" indent="0">
              <a:buNone/>
            </a:pP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Биляна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Донева, 9 клас – 1 място</a:t>
            </a:r>
          </a:p>
          <a:p>
            <a:pPr marL="0" indent="0">
              <a:buNone/>
            </a:pP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Йоанна Пешева, 9 клас – 1 място</a:t>
            </a:r>
          </a:p>
          <a:p>
            <a:pPr marL="0" indent="0">
              <a:buNone/>
            </a:pP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 Георгиев, 9 клас – 2 място </a:t>
            </a:r>
          </a:p>
          <a:p>
            <a:pPr marL="0" indent="0">
              <a:buNone/>
            </a:pP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Георгиева, 9 клас – 3 място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за Боян </a:t>
            </a: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Антимов,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pPr marL="0" indent="0">
              <a:buNone/>
            </a:pP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на катедра Чужди езици за награда за особени заслуги в обучението по английски език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Взима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на всички състезания по английски език през цялото си обучение в ПМГ, класира се на призови места и проявява особен интерес към предмета </a:t>
            </a:r>
          </a:p>
          <a:p>
            <a:pPr marL="0" indent="0">
              <a:buNone/>
            </a:pPr>
            <a:endParaRPr lang="bg-BG" i="1" dirty="0" smtClean="0"/>
          </a:p>
          <a:p>
            <a:pPr marL="0" indent="0">
              <a:buNone/>
            </a:pPr>
            <a:r>
              <a:rPr lang="bg-BG" i="1" dirty="0" smtClean="0"/>
              <a:t>   </a:t>
            </a:r>
          </a:p>
          <a:p>
            <a:pPr marL="0" indent="0">
              <a:buNone/>
            </a:pPr>
            <a:r>
              <a:rPr lang="bg-BG" b="1" i="1" dirty="0"/>
              <a:t> </a:t>
            </a:r>
            <a:r>
              <a:rPr lang="bg-BG" b="1" i="1" dirty="0" smtClean="0"/>
              <a:t>   </a:t>
            </a:r>
          </a:p>
          <a:p>
            <a:pPr marL="0" indent="0">
              <a:buNone/>
            </a:pPr>
            <a:endParaRPr lang="bg-BG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566" y="2005767"/>
            <a:ext cx="2930434" cy="31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880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5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5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5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5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5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5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05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9358" y="417397"/>
            <a:ext cx="998054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 език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Калоян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Димитров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8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endParaRPr lang="bg-BG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 Иванов, 11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Антонио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Стела Георгиева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endParaRPr lang="en-US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" b="1051"/>
          <a:stretch/>
        </p:blipFill>
        <p:spPr>
          <a:xfrm>
            <a:off x="5970048" y="3200400"/>
            <a:ext cx="5930216" cy="31481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2114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365" y="636102"/>
            <a:ext cx="3033788" cy="39087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9"/>
          <a:stretch/>
        </p:blipFill>
        <p:spPr>
          <a:xfrm rot="303982">
            <a:off x="4570724" y="1077682"/>
            <a:ext cx="3185332" cy="42228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51471">
            <a:off x="8528334" y="2369863"/>
            <a:ext cx="3021847" cy="41701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6224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07335">
            <a:off x="8005994" y="123676"/>
            <a:ext cx="2978557" cy="3956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102" t="10928" r="8682" b="29980"/>
          <a:stretch/>
        </p:blipFill>
        <p:spPr>
          <a:xfrm>
            <a:off x="444071" y="175872"/>
            <a:ext cx="2769663" cy="3386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34094">
            <a:off x="8970731" y="3226266"/>
            <a:ext cx="2832382" cy="39737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4" t="-1" r="11989" b="24571"/>
          <a:stretch/>
        </p:blipFill>
        <p:spPr>
          <a:xfrm rot="184080">
            <a:off x="4171356" y="-132267"/>
            <a:ext cx="3030664" cy="36814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35434">
            <a:off x="5388264" y="3168553"/>
            <a:ext cx="2732272" cy="34973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13518">
            <a:off x="278684" y="3253948"/>
            <a:ext cx="4463592" cy="3143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05280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006" y="159827"/>
            <a:ext cx="10515600" cy="4351338"/>
          </a:xfrm>
        </p:spPr>
        <p:txBody>
          <a:bodyPr>
            <a:normAutofit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Американския университет в България </a:t>
            </a:r>
          </a:p>
          <a:p>
            <a:pPr marL="0" indent="0">
              <a:buNone/>
            </a:pP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 Talent Quest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2018</a:t>
            </a:r>
          </a:p>
          <a:p>
            <a:pPr marL="0" indent="0">
              <a:buNone/>
            </a:pPr>
            <a:r>
              <a:rPr lang="bg-BG" dirty="0" smtClean="0"/>
              <a:t>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Димитрова, 11 клас – награда за запомнящо се представяне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00" y="2325189"/>
            <a:ext cx="4844605" cy="32279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6650" t="9855" r="3688" b="18406"/>
          <a:stretch/>
        </p:blipFill>
        <p:spPr>
          <a:xfrm rot="16657550">
            <a:off x="1519721" y="2204142"/>
            <a:ext cx="2928732" cy="41658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705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895" y="-1452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Природни науки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177" y="981633"/>
            <a:ext cx="12756264" cy="5768789"/>
          </a:xfrm>
        </p:spPr>
        <p:txBody>
          <a:bodyPr>
            <a:normAutofit/>
          </a:bodyPr>
          <a:lstStyle/>
          <a:p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Биология и здравно образование</a:t>
            </a:r>
          </a:p>
          <a:p>
            <a:pPr marL="0" indent="0">
              <a:buNone/>
            </a:pPr>
            <a:r>
              <a:rPr lang="bg-BG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Йоана Цветкова, 9 клас – 1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Аполония Нети Гаврилова, 9 клас – 2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Лора Велинова, 9 клас - 3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Виржиния Николова, 10 клас – 1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Александрина Станкова, 10 клас – 2 място  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Анна Славева, 11 клас – 3 място</a:t>
            </a:r>
          </a:p>
          <a:p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Химия и опазване на околната </a:t>
            </a: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</a:p>
          <a:p>
            <a:pPr marL="0" indent="0">
              <a:buNone/>
            </a:pPr>
            <a:r>
              <a:rPr lang="bg-BG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Умленска, 7 клас – 1 място</a:t>
            </a:r>
          </a:p>
          <a:p>
            <a:pPr marL="0" indent="0">
              <a:buNone/>
            </a:pP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Василена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Хранова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8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</a:t>
            </a:r>
          </a:p>
          <a:p>
            <a:pPr marL="0" indent="0">
              <a:buNone/>
            </a:pP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Радина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Андонова,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 </a:t>
            </a:r>
          </a:p>
          <a:p>
            <a:pPr marL="0" indent="0">
              <a:buNone/>
            </a:pP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Димова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</a:t>
            </a:r>
            <a:endParaRPr lang="bg-BG" sz="2200" dirty="0"/>
          </a:p>
          <a:p>
            <a:endParaRPr lang="bg-BG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646" y="2812918"/>
            <a:ext cx="4199206" cy="41992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2" r="67001"/>
          <a:stretch/>
        </p:blipFill>
        <p:spPr>
          <a:xfrm>
            <a:off x="6478325" y="5054378"/>
            <a:ext cx="1151558" cy="11913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39" r="65575" b="33699"/>
          <a:stretch/>
        </p:blipFill>
        <p:spPr>
          <a:xfrm>
            <a:off x="8870601" y="37471"/>
            <a:ext cx="1446042" cy="11823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9" t="-1785" b="66956"/>
          <a:stretch/>
        </p:blipFill>
        <p:spPr>
          <a:xfrm>
            <a:off x="7900338" y="2723090"/>
            <a:ext cx="1153551" cy="10922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8" t="37758" b="35532"/>
          <a:stretch/>
        </p:blipFill>
        <p:spPr>
          <a:xfrm>
            <a:off x="7046055" y="1729227"/>
            <a:ext cx="1026941" cy="88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67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8000"/>
                            </p:stCondLst>
                            <p:childTnLst>
                              <p:par>
                                <p:cTn id="9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565" y="490331"/>
            <a:ext cx="1032344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</a:t>
            </a: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мултимедийна презентация „Млад </a:t>
            </a: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приятел на природата“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Попова, 10 клас – 2 място 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Лилия Юлева, 10 клас – 2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endParaRPr lang="bg-BG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Физика</a:t>
            </a:r>
          </a:p>
          <a:p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Умленска, 7 клас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Иван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Чивийски, 7 клас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Йоана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Пешева, 9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Ани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Георгиева, 9 клас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 място 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Иван Митов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място,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11 място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Беатрис Начева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11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Васил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Михайлов,12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</a:t>
            </a:r>
          </a:p>
          <a:p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Камелия Никова,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клас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 място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6159" t="23120" r="25761"/>
          <a:stretch/>
        </p:blipFill>
        <p:spPr>
          <a:xfrm>
            <a:off x="8153400" y="1727200"/>
            <a:ext cx="31496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8381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40392">
            <a:off x="356640" y="3912225"/>
            <a:ext cx="4108174" cy="27387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09" y="383083"/>
            <a:ext cx="2659297" cy="35958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9896">
            <a:off x="3371024" y="424068"/>
            <a:ext cx="4949687" cy="32997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920" y="3613750"/>
            <a:ext cx="4442792" cy="2961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54839">
            <a:off x="8435008" y="408969"/>
            <a:ext cx="2754590" cy="35250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64013">
            <a:off x="9095576" y="3824139"/>
            <a:ext cx="2689014" cy="3433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6575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437" y="383294"/>
            <a:ext cx="7551858" cy="6571163"/>
          </a:xfrm>
        </p:spPr>
        <p:txBody>
          <a:bodyPr>
            <a:normAutofit/>
          </a:bodyPr>
          <a:lstStyle/>
          <a:p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Астрономия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Яница Йотина, 5 клас – 1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Ивелина Коцева, 5 клас – 2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Ангелкова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Умленска, 7 клас – 3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Златин Йовев, 8 клас – 1 място,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16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Кирил Ябукарски, 8 клас – 2 място,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13 място</a:t>
            </a: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Биляна Донева, 9 клас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Митов, 10 клас – 1 </a:t>
            </a:r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национален </a:t>
            </a:r>
            <a:r>
              <a:rPr lang="bg-BG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6 място</a:t>
            </a:r>
          </a:p>
          <a:p>
            <a:pPr marL="0" indent="0">
              <a:buNone/>
            </a:pPr>
            <a:endParaRPr lang="bg-BG" b="1" i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04" b="64352" l="14375" r="30052">
                        <a14:foregroundMark x1="24635" y1="24352" x2="21875" y2="46852"/>
                        <a14:foregroundMark x1="22396" y1="28148" x2="20469" y2="40741"/>
                        <a14:foregroundMark x1="18229" y1="39444" x2="16927" y2="41481"/>
                        <a14:foregroundMark x1="26875" y1="41944" x2="27656" y2="47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79" t="19048" r="69893" b="34857"/>
          <a:stretch/>
        </p:blipFill>
        <p:spPr>
          <a:xfrm rot="6598698">
            <a:off x="9178579" y="1440523"/>
            <a:ext cx="580043" cy="88842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74" l="1053" r="98947">
                        <a14:foregroundMark x1="49123" y1="2105" x2="75789" y2="18947"/>
                        <a14:foregroundMark x1="91228" y1="3684" x2="55088" y2="16842"/>
                        <a14:foregroundMark x1="77018" y1="31404" x2="78070" y2="45088"/>
                        <a14:foregroundMark x1="87193" y1="52456" x2="91404" y2="65965"/>
                        <a14:foregroundMark x1="85965" y1="24211" x2="86667" y2="28070"/>
                        <a14:foregroundMark x1="67193" y1="62807" x2="62807" y2="88070"/>
                        <a14:foregroundMark x1="46491" y1="58421" x2="49123" y2="63509"/>
                        <a14:foregroundMark x1="5614" y1="24211" x2="11228" y2="31579"/>
                        <a14:foregroundMark x1="12982" y1="25614" x2="7895" y2="32982"/>
                        <a14:foregroundMark x1="15439" y1="8596" x2="24211" y2="18596"/>
                        <a14:foregroundMark x1="28421" y1="4386" x2="34211" y2="7193"/>
                        <a14:foregroundMark x1="6667" y1="40702" x2="11754" y2="44912"/>
                        <a14:foregroundMark x1="10000" y1="50526" x2="8772" y2="52456"/>
                        <a14:foregroundMark x1="8421" y1="48947" x2="7544" y2="52281"/>
                        <a14:foregroundMark x1="10702" y1="49649" x2="11404" y2="51053"/>
                        <a14:foregroundMark x1="10175" y1="53684" x2="10877" y2="53158"/>
                        <a14:foregroundMark x1="8070" y1="53333" x2="8070" y2="53333"/>
                        <a14:foregroundMark x1="5263" y1="25088" x2="5263" y2="31930"/>
                        <a14:foregroundMark x1="10526" y1="23333" x2="13860" y2="25439"/>
                        <a14:foregroundMark x1="7018" y1="22807" x2="7018" y2="22807"/>
                        <a14:foregroundMark x1="10175" y1="22281" x2="5088" y2="24035"/>
                        <a14:foregroundMark x1="5263" y1="22982" x2="5263" y2="22982"/>
                        <a14:foregroundMark x1="2807" y1="26491" x2="2807" y2="26491"/>
                        <a14:foregroundMark x1="91754" y1="53684" x2="82632" y2="62632"/>
                        <a14:foregroundMark x1="85088" y1="93860" x2="85088" y2="93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70" y="0"/>
            <a:ext cx="4437529" cy="44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6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21017">
            <a:off x="4008930" y="45428"/>
            <a:ext cx="2728289" cy="3842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514" y="140315"/>
            <a:ext cx="2787724" cy="3568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4617" y="3148149"/>
            <a:ext cx="2682240" cy="34026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0458" y="3089149"/>
            <a:ext cx="2691379" cy="343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4532">
            <a:off x="7405077" y="206769"/>
            <a:ext cx="4685692" cy="31237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102" t="10928" r="8682" b="29980"/>
          <a:stretch/>
        </p:blipFill>
        <p:spPr>
          <a:xfrm rot="582589">
            <a:off x="2153002" y="3304902"/>
            <a:ext cx="2693318" cy="3293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8517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60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45 години ПМГ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7152" y="1813433"/>
            <a:ext cx="89367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3600" b="1" i="1" dirty="0" smtClean="0">
                <a:solidFill>
                  <a:srgbClr val="D1964C"/>
                </a:solidFill>
              </a:rPr>
              <a:t>Изпълнено с гордост </a:t>
            </a:r>
            <a:r>
              <a:rPr lang="bg-BG" sz="36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минало</a:t>
            </a:r>
            <a:r>
              <a:rPr lang="bg-BG" sz="3600" b="1" i="1" dirty="0" smtClean="0">
                <a:solidFill>
                  <a:srgbClr val="E5CD7C"/>
                </a:solidFill>
              </a:rPr>
              <a:t>,</a:t>
            </a:r>
          </a:p>
          <a:p>
            <a:pPr marL="0" indent="0">
              <a:buNone/>
            </a:pPr>
            <a:endParaRPr lang="bg-BG" sz="3600" b="1" i="1" dirty="0" smtClean="0">
              <a:solidFill>
                <a:srgbClr val="9B672B"/>
              </a:solidFill>
            </a:endParaRPr>
          </a:p>
          <a:p>
            <a:pPr marL="0" indent="0" algn="ctr">
              <a:buNone/>
            </a:pPr>
            <a:r>
              <a:rPr lang="bg-BG" sz="3600" b="1" i="1" dirty="0">
                <a:solidFill>
                  <a:srgbClr val="D1964C"/>
                </a:solidFill>
              </a:rPr>
              <a:t>вълнуващо</a:t>
            </a:r>
            <a:r>
              <a:rPr lang="bg-BG" sz="3600" b="1" i="1" dirty="0" smtClean="0">
                <a:solidFill>
                  <a:srgbClr val="9B672B"/>
                </a:solidFill>
              </a:rPr>
              <a:t> </a:t>
            </a:r>
            <a:r>
              <a:rPr lang="bg-BG" sz="36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настояще,</a:t>
            </a:r>
          </a:p>
          <a:p>
            <a:pPr marL="0" indent="0" algn="ctr">
              <a:buNone/>
            </a:pPr>
            <a:endParaRPr lang="bg-BG" sz="3600" b="1" i="1" dirty="0">
              <a:solidFill>
                <a:srgbClr val="9B67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bg-BG" sz="3600" b="1" i="1" dirty="0">
                <a:solidFill>
                  <a:srgbClr val="D1964C"/>
                </a:solidFill>
              </a:rPr>
              <a:t>обещаващо</a:t>
            </a:r>
            <a:r>
              <a:rPr lang="bg-BG" sz="3600" b="1" i="1" dirty="0" smtClean="0">
                <a:solidFill>
                  <a:srgbClr val="9B672B"/>
                </a:solidFill>
              </a:rPr>
              <a:t> </a:t>
            </a:r>
            <a:r>
              <a:rPr lang="bg-BG" sz="36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бъдеще!</a:t>
            </a:r>
          </a:p>
        </p:txBody>
      </p:sp>
    </p:spTree>
    <p:extLst>
      <p:ext uri="{BB962C8B-B14F-4D97-AF65-F5344CB8AC3E}">
        <p14:creationId xmlns:p14="http://schemas.microsoft.com/office/powerpoint/2010/main" val="237134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9510">
            <a:off x="6279818" y="2633767"/>
            <a:ext cx="5209774" cy="3473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268" y="626438"/>
            <a:ext cx="4990013" cy="3514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1144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253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География и икономика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929" y="1333255"/>
            <a:ext cx="10515600" cy="4351338"/>
          </a:xfrm>
        </p:spPr>
        <p:txBody>
          <a:bodyPr/>
          <a:lstStyle/>
          <a:p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География и икономика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Стелян Любомиров,7 клас – 2 място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Васко Георгиев, 12 клас – 2 място </a:t>
            </a: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07" y="3551583"/>
            <a:ext cx="3562950" cy="3306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8563">
            <a:off x="8214428" y="1782125"/>
            <a:ext cx="3106826" cy="45703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6867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751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bg-BG" dirty="0" smtClean="0">
                <a:latin typeface="Ariston" panose="03000400000000000000" pitchFamily="66" charset="0"/>
              </a:rPr>
              <a:t>Изобразително изкуство и фотография</a:t>
            </a:r>
            <a:endParaRPr lang="bg-BG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194" y="1332411"/>
            <a:ext cx="9052560" cy="5721531"/>
          </a:xfrm>
        </p:spPr>
        <p:txBody>
          <a:bodyPr>
            <a:normAutofit/>
          </a:bodyPr>
          <a:lstStyle/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Международен конкурс „Творчество без граници“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Йоана Цонева,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 (раздел компютърна рисунка)</a:t>
            </a:r>
            <a:endParaRPr lang="bg-BG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„Гората и децата“ , раздел фотография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Владина Тихолова,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Симона Спирова, 9 клас – 3 място</a:t>
            </a:r>
            <a:endParaRPr lang="bg-BG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отографски конкурс „Непознатата България“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Виктор Сотиров, 6 клас – 1 място </a:t>
            </a:r>
          </a:p>
          <a:p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3140">
                        <a14:foregroundMark x1="28725" y1="83421" x2="28725" y2="83421"/>
                        <a14:foregroundMark x1="15756" y1="94439" x2="15756" y2="94439"/>
                        <a14:foregroundMark x1="14684" y1="94963" x2="12111" y2="96537"/>
                        <a14:foregroundMark x1="20793" y1="94439" x2="17899" y2="95488"/>
                        <a14:foregroundMark x1="31083" y1="94229" x2="32047" y2="94753"/>
                        <a14:foregroundMark x1="56056" y1="92970" x2="64737" y2="96537"/>
                        <a14:foregroundMark x1="54448" y1="92970" x2="54448" y2="92970"/>
                        <a14:foregroundMark x1="84137" y1="93494" x2="86066" y2="93494"/>
                        <a14:foregroundMark x1="32369" y1="98321" x2="32369" y2="98321"/>
                        <a14:foregroundMark x1="75241" y1="91396" x2="75241" y2="91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416" y="3655477"/>
            <a:ext cx="3016584" cy="30829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745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751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bg-BG" dirty="0" smtClean="0">
                <a:latin typeface="Ariston" panose="03000400000000000000" pitchFamily="66" charset="0"/>
              </a:rPr>
              <a:t>Изобразително изкуство и фотография</a:t>
            </a:r>
            <a:endParaRPr lang="bg-BG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194" y="1332411"/>
            <a:ext cx="9052560" cy="5721531"/>
          </a:xfrm>
        </p:spPr>
        <p:txBody>
          <a:bodyPr>
            <a:normAutofit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Общински конкурс „Коледа е, стават чудеса“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Моника Станкова,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клас – 3 място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„Вълшебството на сезоните“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Ева Ненова,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 (раздел фотография)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Светослав Андонов,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специална награда (раздел рисунка)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Тасев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12 клас – 1 място (раздел фотография)</a:t>
            </a:r>
          </a:p>
          <a:p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/>
          </a:p>
        </p:txBody>
      </p:sp>
      <p:pic>
        <p:nvPicPr>
          <p:cNvPr id="1026" name="Picture 2" descr="Ð ÐµÐ·ÑÐ»ÑÐ°Ñ Ñ Ð¸Ð·Ð¾Ð±ÑÐ°Ð¶ÐµÐ½Ð¸Ðµ Ð·Ð° photographe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100000" l="2667" r="100000"/>
                    </a14:imgEffect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4000500"/>
            <a:ext cx="7143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27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811" t="28571" r="32312" b="15619"/>
          <a:stretch/>
        </p:blipFill>
        <p:spPr>
          <a:xfrm>
            <a:off x="457202" y="156756"/>
            <a:ext cx="2449128" cy="3161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6690">
            <a:off x="3217478" y="93753"/>
            <a:ext cx="2548914" cy="3335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0" t="434" r="290" b="-434"/>
          <a:stretch/>
        </p:blipFill>
        <p:spPr>
          <a:xfrm>
            <a:off x="444137" y="3261112"/>
            <a:ext cx="2554865" cy="34101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9"/>
          <a:stretch/>
        </p:blipFill>
        <p:spPr>
          <a:xfrm rot="478890">
            <a:off x="3143794" y="3174273"/>
            <a:ext cx="2590799" cy="3427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021"/>
          <a:stretch/>
        </p:blipFill>
        <p:spPr>
          <a:xfrm rot="545676">
            <a:off x="6303363" y="-19240"/>
            <a:ext cx="4899262" cy="34754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9791">
            <a:off x="6108044" y="3198201"/>
            <a:ext cx="2725382" cy="3659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35627">
            <a:off x="9248456" y="3565481"/>
            <a:ext cx="2659570" cy="3335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42907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504" y="545465"/>
            <a:ext cx="11113477" cy="7473119"/>
          </a:xfrm>
        </p:spPr>
        <p:txBody>
          <a:bodyPr>
            <a:normAutofit fontScale="85000" lnSpcReduction="20000"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Международен конкурс „Аз обичам Черно море“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Йоана Цветкова, 9 клас – 3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Радина Любенова,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Димитрова,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Яна Миленкова, 11 клас – 3 място </a:t>
            </a:r>
          </a:p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„Фотоприказка“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Славея Антонова, 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Цветелина Стоянова, 10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Яна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Миленкова, 11 клас – специална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„Златна есен – плодовете на есента“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Любенова, 11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(раздел Изобразително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зкуство)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състезание „Аз мога – тук и сега“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Яна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Миленкова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 Тасев,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Самостоятелна изложба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Янита Ангелова, 12 клас</a:t>
            </a: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dirty="0" smtClean="0"/>
              <a:t>  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753" y="2640659"/>
            <a:ext cx="4217341" cy="42173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7777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613">
            <a:off x="5794390" y="293040"/>
            <a:ext cx="5791350" cy="36501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93472">
            <a:off x="357086" y="341589"/>
            <a:ext cx="5016137" cy="33440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708" t="18857" r="14276" b="15047"/>
          <a:stretch/>
        </p:blipFill>
        <p:spPr>
          <a:xfrm>
            <a:off x="4519748" y="3082834"/>
            <a:ext cx="2612572" cy="3486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00067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0" y="401774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„Като майсторите“, категория „Аз рисувам мода“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Мария Тодорова, 9 клас – 2 място</a:t>
            </a:r>
          </a:p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„Букет“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Йоанна Пешева, 9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 място (изобразително изкуство)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Ани Георгиева,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(изобразително изкуство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1 място (приложно изкуство)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Общински конкурс „Коледа е, стават чудеса“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 Георгиева,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(изобразително изкуство)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Йоанна Пешева,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(изобразително изкуство)</a:t>
            </a:r>
          </a:p>
          <a:p>
            <a:pPr marL="0" indent="0">
              <a:buNone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6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699" y="901148"/>
            <a:ext cx="3543788" cy="4982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74981">
            <a:off x="5146049" y="983466"/>
            <a:ext cx="5890320" cy="4148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66617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-154745"/>
            <a:ext cx="11563643" cy="1325563"/>
          </a:xfrm>
        </p:spPr>
        <p:txBody>
          <a:bodyPr>
            <a:noAutofit/>
          </a:bodyPr>
          <a:lstStyle/>
          <a:p>
            <a:r>
              <a:rPr lang="bg-BG" sz="4000" dirty="0" smtClean="0">
                <a:latin typeface="Ariston" panose="03000400000000000000" pitchFamily="66" charset="0"/>
              </a:rPr>
              <a:t>Информационни технологии и информатика</a:t>
            </a:r>
            <a:endParaRPr lang="bg-BG" sz="4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62" y="1153551"/>
            <a:ext cx="10847364" cy="5584874"/>
          </a:xfrm>
        </p:spPr>
        <p:txBody>
          <a:bodyPr>
            <a:normAutofit fontScale="77500" lnSpcReduction="20000"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</a:t>
            </a:r>
            <a:endParaRPr lang="bg-BG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Христо Тодоров, 8 клас – 1 място, класиран за Национален кръг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 Терзийски, 11 клас – 1 място, областен кръг 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Христо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Тодоров,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Янис Якимов, 8 клас – 1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Елена Георгиева, 8 клас – 3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Стелян Тодоров, 8 клас – 2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Петьо Христов,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Петрова, 9 клас – 2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Славея Антонова,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Мартин Ковачки,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Филип Чифлички,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Кристияна Боянова, 10 клас – 1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Цветелина Стоянова, 10 клас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</a:t>
            </a:r>
          </a:p>
          <a:p>
            <a:pPr marL="0" indent="0">
              <a:buNone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2435" y1="73284" x2="42435" y2="73284"/>
                        <a14:foregroundMark x1="35304" y1="77696" x2="35304" y2="776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66719" y="2952207"/>
            <a:ext cx="6278716" cy="44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0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313" y="95459"/>
            <a:ext cx="9458179" cy="970671"/>
          </a:xfrm>
        </p:spPr>
        <p:txBody>
          <a:bodyPr/>
          <a:lstStyle/>
          <a:p>
            <a:r>
              <a:rPr lang="bg-BG" i="1" dirty="0" smtClean="0">
                <a:latin typeface="Ariston" panose="03000400000000000000" pitchFamily="66" charset="0"/>
              </a:rPr>
              <a:t>Математика</a:t>
            </a:r>
            <a:r>
              <a:rPr lang="en-US" i="1" dirty="0" smtClean="0">
                <a:latin typeface="Ariston" panose="03000400000000000000" pitchFamily="66" charset="0"/>
              </a:rPr>
              <a:t> </a:t>
            </a:r>
            <a:endParaRPr lang="bg-BG" i="1" dirty="0">
              <a:latin typeface="Ariston" panose="03000400000000000000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955" y="1464747"/>
            <a:ext cx="9771017" cy="10341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Математика 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Кристиян Даскалов, 5 клас – 1 място 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Йоана Анастасова, 6 клас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 </a:t>
            </a:r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Станков, 6 клас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 </a:t>
            </a:r>
            <a:endParaRPr lang="bg-BG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Умленска, 7 клас – 2 място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Александрина Костадинова, 7 клас – 2 място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Калоян Димитров, 8 клас – 1 място</a:t>
            </a: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Златин Йовев, 8 клас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 място </a:t>
            </a:r>
            <a:endParaRPr lang="bg-BG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Новакова, 8 клас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 </a:t>
            </a:r>
            <a:endParaRPr lang="bg-BG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Василена Хранова, 9 клас – 1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</a:t>
            </a:r>
            <a:endParaRPr lang="bg-BG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Петрова, 9 клас </a:t>
            </a:r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 </a:t>
            </a:r>
            <a:endParaRPr lang="bg-BG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Диана Маркова, 10 клас – 1 място</a:t>
            </a:r>
          </a:p>
          <a:p>
            <a:endParaRPr lang="bg-BG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/>
              <a:t>                                        </a:t>
            </a:r>
            <a:endParaRPr lang="bg-BG" sz="2800" i="1" dirty="0"/>
          </a:p>
          <a:p>
            <a:pPr marL="342900" indent="-342900">
              <a:buFont typeface="+mj-lt"/>
              <a:buAutoNum type="arabicPeriod"/>
            </a:pPr>
            <a:endParaRPr lang="bg-BG" sz="2800" i="1" dirty="0" smtClean="0"/>
          </a:p>
          <a:p>
            <a:pPr marL="342900" indent="-342900">
              <a:buFont typeface="+mj-lt"/>
              <a:buAutoNum type="arabicPeriod"/>
            </a:pPr>
            <a:endParaRPr lang="bg-BG" sz="2800" i="1" dirty="0" smtClean="0"/>
          </a:p>
          <a:p>
            <a:endParaRPr lang="bg-BG" sz="2800" i="1" dirty="0" smtClean="0"/>
          </a:p>
          <a:p>
            <a:endParaRPr lang="bg-BG" sz="2800" i="1" dirty="0" smtClean="0"/>
          </a:p>
          <a:p>
            <a:endParaRPr lang="bg-BG" sz="2800" i="1" dirty="0" smtClean="0"/>
          </a:p>
          <a:p>
            <a:endParaRPr lang="bg-BG" sz="2800" i="1" dirty="0" smtClean="0"/>
          </a:p>
          <a:p>
            <a:pPr marL="342900" indent="-342900">
              <a:buFont typeface="+mj-lt"/>
              <a:buAutoNum type="arabicPeriod"/>
            </a:pPr>
            <a:endParaRPr lang="bg-BG" sz="2800" i="1" dirty="0" smtClean="0"/>
          </a:p>
          <a:p>
            <a:endParaRPr lang="bg-BG" sz="28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34" b="100000" l="9979" r="89986">
                        <a14:foregroundMark x1="42472" y1="25983" x2="45170" y2="47645"/>
                        <a14:foregroundMark x1="50533" y1="30305" x2="50533" y2="30305"/>
                        <a14:foregroundMark x1="27415" y1="51967" x2="47585" y2="76787"/>
                        <a14:foregroundMark x1="49467" y1="79501" x2="49467" y2="79501"/>
                        <a14:foregroundMark x1="25817" y1="28753" x2="25817" y2="28753"/>
                        <a14:foregroundMark x1="23402" y1="37396" x2="23402" y2="37396"/>
                        <a14:foregroundMark x1="23651" y1="14958" x2="23651" y2="14958"/>
                        <a14:foregroundMark x1="41406" y1="3934" x2="41406" y2="3934"/>
                        <a14:foregroundMark x1="44105" y1="5928" x2="44105" y2="5928"/>
                        <a14:foregroundMark x1="48402" y1="9030" x2="48402" y2="9030"/>
                        <a14:foregroundMark x1="47053" y1="5097" x2="47053" y2="5097"/>
                        <a14:foregroundMark x1="65874" y1="7867" x2="72869" y2="15734"/>
                        <a14:foregroundMark x1="61293" y1="14958" x2="61293" y2="14958"/>
                        <a14:foregroundMark x1="80398" y1="35014" x2="80398" y2="35014"/>
                        <a14:foregroundMark x1="76101" y1="43324" x2="76101" y2="43324"/>
                        <a14:foregroundMark x1="78516" y1="55512" x2="78516" y2="55512"/>
                        <a14:foregroundMark x1="79297" y1="42105" x2="79297" y2="42105"/>
                        <a14:foregroundMark x1="81179" y1="45651" x2="81179" y2="45651"/>
                        <a14:foregroundMark x1="81463" y1="51191" x2="81463" y2="51191"/>
                        <a14:foregroundMark x1="73118" y1="45263" x2="73118" y2="45263"/>
                        <a14:foregroundMark x1="20703" y1="16122" x2="20703" y2="16122"/>
                        <a14:foregroundMark x1="29297" y1="11413" x2="29297" y2="11413"/>
                        <a14:foregroundMark x1="26634" y1="14958" x2="26634" y2="14958"/>
                        <a14:foregroundMark x1="19105" y1="98837" x2="19105" y2="98837"/>
                        <a14:foregroundMark x1="22479" y1="60388" x2="47798" y2="90970"/>
                        <a14:foregroundMark x1="75959" y1="93296" x2="69318" y2="81219"/>
                        <a14:foregroundMark x1="60760" y1="67313" x2="65199" y2="80332"/>
                        <a14:foregroundMark x1="65199" y1="66870" x2="65199" y2="66870"/>
                        <a14:foregroundMark x1="80362" y1="92355" x2="19922" y2="93296"/>
                        <a14:foregroundMark x1="51278" y1="83102" x2="51278" y2="83102"/>
                        <a14:foregroundMark x1="23722" y1="90526" x2="23722" y2="90526"/>
                        <a14:foregroundMark x1="34801" y1="69197" x2="34801" y2="69197"/>
                        <a14:backgroundMark x1="23118" y1="40942" x2="23118" y2="40942"/>
                        <a14:backgroundMark x1="67401" y1="12632" x2="67401" y2="12632"/>
                        <a14:backgroundMark x1="71839" y1="11745" x2="62642" y2="13573"/>
                        <a14:backgroundMark x1="70241" y1="13130" x2="62962" y2="8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7603" y="3905794"/>
            <a:ext cx="4323037" cy="295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5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7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75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75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75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75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75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75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75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16" r="6867"/>
          <a:stretch/>
        </p:blipFill>
        <p:spPr>
          <a:xfrm>
            <a:off x="376517" y="177800"/>
            <a:ext cx="5258630" cy="321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49" r="4398"/>
          <a:stretch/>
        </p:blipFill>
        <p:spPr>
          <a:xfrm rot="507718">
            <a:off x="594971" y="3357139"/>
            <a:ext cx="4377681" cy="30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8555">
            <a:off x="7581976" y="3507758"/>
            <a:ext cx="4491375" cy="3368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5657" y="3370218"/>
            <a:ext cx="2729696" cy="3696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08" r="422"/>
          <a:stretch/>
        </p:blipFill>
        <p:spPr>
          <a:xfrm rot="633309">
            <a:off x="5534263" y="309200"/>
            <a:ext cx="6066615" cy="3431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214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697" y="316361"/>
            <a:ext cx="10907485" cy="6802896"/>
          </a:xfrm>
        </p:spPr>
        <p:txBody>
          <a:bodyPr>
            <a:normAutofit/>
          </a:bodyPr>
          <a:lstStyle/>
          <a:p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 </a:t>
            </a: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  <a:p>
            <a:pPr marL="0" indent="0">
              <a:buNone/>
            </a:pPr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Благовест Благов, 11 клас – 1 място 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 Крумов, 11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</a:t>
            </a:r>
            <a:endParaRPr lang="bg-BG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Димитър Лазов, 11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 </a:t>
            </a:r>
            <a:endParaRPr lang="bg-BG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Светослав Георгиев, 12 клас – 1 място 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Даниел Георгиев, 12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място</a:t>
            </a:r>
            <a:endParaRPr lang="en-U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77"/>
          <a:stretch/>
        </p:blipFill>
        <p:spPr>
          <a:xfrm>
            <a:off x="3150042" y="3182112"/>
            <a:ext cx="6018342" cy="3535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2503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5943" y="205788"/>
            <a:ext cx="1199605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„Родолюбие</a:t>
            </a:r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раздел презентация</a:t>
            </a:r>
            <a:endParaRPr lang="bg-BG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Славея Антонова и Мария Петрова,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Анна Славева и Георги Господинов,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</a:t>
            </a:r>
          </a:p>
          <a:p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„Времена и будители</a:t>
            </a:r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раздел презентация</a:t>
            </a:r>
            <a:endParaRPr lang="bg-BG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Славева,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в топ 10 на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най-добрите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</a:p>
          <a:p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състезание „Аз мога </a:t>
            </a:r>
            <a:r>
              <a:rPr lang="bg-BG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тук </a:t>
            </a:r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сега“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Светослав Георгиев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Алекс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 и Светлин Младенов – 4 място в категория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рограмиране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оценки за прием в 3 университета</a:t>
            </a:r>
            <a:endParaRPr lang="bg-BG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Пролетна конференция на СМБ – Боровец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Светослав Георгиев,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награди на УС’18</a:t>
            </a:r>
          </a:p>
          <a:p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„Млади таланти“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Светослав Георгиев,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покана за участие в Международно младежко научно изложение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 Science Europe 2018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в гр. Гдиния, Полш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781259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6" y="380050"/>
            <a:ext cx="5199016" cy="3899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470" t="18596" r="9348" b="-3084"/>
          <a:stretch/>
        </p:blipFill>
        <p:spPr>
          <a:xfrm rot="552324">
            <a:off x="5454238" y="2115308"/>
            <a:ext cx="6310357" cy="4328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1298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37" y="-1855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Спорт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6661" y="1005479"/>
            <a:ext cx="998002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Марио Евтимов, 9 клас </a:t>
            </a:r>
          </a:p>
          <a:p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на отбора по футбол </a:t>
            </a:r>
          </a:p>
          <a:p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място на зонално първенство</a:t>
            </a:r>
          </a:p>
          <a:p>
            <a:r>
              <a:rPr lang="bg-BG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Деница Манова, 8 клас </a:t>
            </a:r>
          </a:p>
          <a:p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на отбора по волейбол </a:t>
            </a:r>
          </a:p>
          <a:p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място на зонално първенство </a:t>
            </a:r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8698" y="2430721"/>
            <a:ext cx="2863318" cy="3894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71153">
            <a:off x="8801808" y="748189"/>
            <a:ext cx="2946223" cy="3964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3086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2461" y="363915"/>
            <a:ext cx="9562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карате</a:t>
            </a:r>
          </a:p>
          <a:p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 Симеонов,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5 място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 Христо, 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място, София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Албена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Радин Тихолов, 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1 място и 2 място отборно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Янис Миленков, 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Виктория Венкова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място, София (кадети)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1 място (шотокан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Балканско първенство по карате</a:t>
            </a:r>
          </a:p>
          <a:p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Янислав Якимов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</a:p>
          <a:p>
            <a:r>
              <a:rPr lang="bg-BG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Назъров,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две 4-ти места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първенство по карате</a:t>
            </a:r>
          </a:p>
          <a:p>
            <a:r>
              <a:rPr lang="bg-BG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Радин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Тихолов,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Владимир Назъров,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три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1-ви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</a:p>
          <a:p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Виктория Венкова,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(кумите)</a:t>
            </a:r>
          </a:p>
          <a:p>
            <a:endParaRPr lang="bg-BG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496" y="3814167"/>
            <a:ext cx="4101165" cy="304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69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9"/>
          <a:stretch/>
        </p:blipFill>
        <p:spPr>
          <a:xfrm>
            <a:off x="495516" y="780287"/>
            <a:ext cx="8492600" cy="4523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74821">
            <a:off x="8526640" y="2040448"/>
            <a:ext cx="3307783" cy="4574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241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4137" y="326571"/>
            <a:ext cx="13075921" cy="7184572"/>
          </a:xfrm>
        </p:spPr>
        <p:txBody>
          <a:bodyPr>
            <a:normAutofit fontScale="70000" lnSpcReduction="20000"/>
          </a:bodyPr>
          <a:lstStyle/>
          <a:p>
            <a:r>
              <a:rPr lang="bg-BG" sz="3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художествена гимнастика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bg-BG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място </a:t>
            </a:r>
            <a:r>
              <a:rPr lang="bg-BG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многобой</a:t>
            </a:r>
            <a:endParaRPr lang="bg-BG" sz="2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6 място обръч и топка </a:t>
            </a:r>
          </a:p>
          <a:p>
            <a:pPr marL="0" indent="0">
              <a:buNone/>
            </a:pPr>
            <a:r>
              <a:rPr lang="bg-BG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7 място лента</a:t>
            </a:r>
          </a:p>
          <a:p>
            <a:pPr marL="0" indent="0">
              <a:buNone/>
            </a:pPr>
            <a:r>
              <a:rPr lang="bg-BG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8 място бухалки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Unicorn cup Budapest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3 място многобой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Стоилова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 място лента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3 място бухалки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Angels cup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многобой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Стоилова, 9 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3 място лента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3 място бухалки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winter cup</a:t>
            </a:r>
          </a:p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	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бухалки</a:t>
            </a:r>
          </a:p>
          <a:p>
            <a:pPr marL="0" indent="0">
              <a:buNone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Стоилова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 място лента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2 място многобой </a:t>
            </a:r>
          </a:p>
          <a:p>
            <a:pPr marL="0" indent="0">
              <a:buNone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</a:t>
            </a: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666205" y="1084216"/>
            <a:ext cx="33963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Мишел Иванова, 6 клас</a:t>
            </a:r>
            <a:endParaRPr lang="bg-BG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969" l="0" r="95801">
                        <a14:foregroundMark x1="30566" y1="28906" x2="33398" y2="54785"/>
                        <a14:foregroundMark x1="29980" y1="61230" x2="29980" y2="61230"/>
                        <a14:foregroundMark x1="33984" y1="56445" x2="12012" y2="84570"/>
                        <a14:foregroundMark x1="9473" y1="87109" x2="17090" y2="86523"/>
                        <a14:foregroundMark x1="12891" y1="26465" x2="9180" y2="37109"/>
                        <a14:foregroundMark x1="8105" y1="30664" x2="8105" y2="30664"/>
                        <a14:foregroundMark x1="26953" y1="27539" x2="33105" y2="33398"/>
                        <a14:foregroundMark x1="25293" y1="26660" x2="26367" y2="27246"/>
                        <a14:foregroundMark x1="89648" y1="21875" x2="80859" y2="24707"/>
                        <a14:foregroundMark x1="88770" y1="20508" x2="89063" y2="20508"/>
                        <a14:backgroundMark x1="79492" y1="26465" x2="79492" y2="26465"/>
                        <a14:backgroundMark x1="72461" y1="23633" x2="81152" y2="20215"/>
                        <a14:backgroundMark x1="85352" y1="20508" x2="85352" y2="20508"/>
                        <a14:backgroundMark x1="87402" y1="20801" x2="87402" y2="20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870"/>
          <a:stretch/>
        </p:blipFill>
        <p:spPr>
          <a:xfrm>
            <a:off x="6923312" y="2349136"/>
            <a:ext cx="2508070" cy="50030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93262" l="52930" r="89844">
                        <a14:foregroundMark x1="61328" y1="92383" x2="68359" y2="92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991" t="44412" r="15364" b="5995"/>
          <a:stretch/>
        </p:blipFill>
        <p:spPr>
          <a:xfrm>
            <a:off x="9070827" y="2286001"/>
            <a:ext cx="323438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670" y="712442"/>
            <a:ext cx="10515600" cy="5476323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ATG – Austria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1 място бухалки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2 място многобой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Савина Димитрова, 9 клас		1 и 3 място на обръч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1 място бухалки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2 място многобой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„Феникс“ – София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Рафиела Николова, 9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		1 място бухалки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Савина Димитрова, 9 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1 място обръч</a:t>
            </a:r>
          </a:p>
          <a:p>
            <a:pPr marL="0" indent="0">
              <a:buNone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спортна аеробика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Ръждавичка, 9 клас – 2 място </a:t>
            </a: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8869" y="2676940"/>
            <a:ext cx="450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Рафиела Николова, 9 клас</a:t>
            </a:r>
            <a:endParaRPr lang="bg-BG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75861" y="1325217"/>
            <a:ext cx="4426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Стоилова, 9 клас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174940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963" r="3011"/>
          <a:stretch/>
        </p:blipFill>
        <p:spPr>
          <a:xfrm>
            <a:off x="98841" y="66533"/>
            <a:ext cx="7943455" cy="4206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990"/>
          <a:stretch/>
        </p:blipFill>
        <p:spPr>
          <a:xfrm>
            <a:off x="8569236" y="116412"/>
            <a:ext cx="3008812" cy="3881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75211">
            <a:off x="7126628" y="2988937"/>
            <a:ext cx="2885214" cy="4006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3938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829" y="362584"/>
            <a:ext cx="10972800" cy="6299474"/>
          </a:xfrm>
        </p:spPr>
        <p:txBody>
          <a:bodyPr>
            <a:normAutofit fontScale="92500" lnSpcReduction="20000"/>
          </a:bodyPr>
          <a:lstStyle/>
          <a:p>
            <a:pPr marL="457200" indent="-457200"/>
            <a:r>
              <a:rPr lang="bg-BG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Европейско кенгуру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Божидар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Илиев,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Йоана Анастасова, 6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2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Михаил Станков, 6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1 място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Явор Цебов, 7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– 3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Мартин Христов, 8 клас – 3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Калоян Димитров, 8 клас – 1 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Яна Йорданова, 8 клас – 3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Мария Петрова, 9 клас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Румяна Васева, 9 клас – 2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Биляна Донева, 9 клас – 3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Иван Митов, 10 клас – 1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София Илиева, 11 клас – 1 място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Светослав Георгиев, 12 клас – 1 място 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Александра Бързункова, 12 клас – 2 място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67" l="2935" r="99022">
                        <a14:foregroundMark x1="30724" y1="14500" x2="30724" y2="23333"/>
                        <a14:foregroundMark x1="87084" y1="24000" x2="81409" y2="34333"/>
                        <a14:foregroundMark x1="78865" y1="38500" x2="78865" y2="38500"/>
                        <a14:foregroundMark x1="16830" y1="27500" x2="25049" y2="34333"/>
                        <a14:foregroundMark x1="37769" y1="11333" x2="44814" y2="11000"/>
                        <a14:foregroundMark x1="50098" y1="7167" x2="49511" y2="12833"/>
                        <a14:foregroundMark x1="60078" y1="82500" x2="61057" y2="92833"/>
                        <a14:foregroundMark x1="59295" y1="82500" x2="57143" y2="87167"/>
                        <a14:backgroundMark x1="45988" y1="28833" x2="45988" y2="28833"/>
                        <a14:backgroundMark x1="50881" y1="29333" x2="50881" y2="2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690" y="2586445"/>
            <a:ext cx="3829850" cy="449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2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166" y="253218"/>
            <a:ext cx="10777025" cy="6492239"/>
          </a:xfrm>
        </p:spPr>
        <p:txBody>
          <a:bodyPr>
            <a:normAutofit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борба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 Христов, 7 клас – 3 място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шахмат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Йоана Анастасова, 6 клас – 5 място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лека атлетика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Теодор Тодоров, 8 клас – 1 място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Валерия Кадийска, 11 клас – 2 място висок скок (старша вързаст)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		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място (жени)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Балкански шампионат по лека атлетика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Валерия Кадийска, 11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8 място висок скок (старша възраст)</a:t>
            </a:r>
          </a:p>
          <a:p>
            <a:pPr marL="0" indent="0">
              <a:buNone/>
            </a:pP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3" t="15106" r="9027"/>
          <a:stretch/>
        </p:blipFill>
        <p:spPr>
          <a:xfrm rot="342509">
            <a:off x="6416799" y="873240"/>
            <a:ext cx="4827816" cy="3355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7" b="4358"/>
          <a:stretch/>
        </p:blipFill>
        <p:spPr>
          <a:xfrm rot="260230">
            <a:off x="3614491" y="1438428"/>
            <a:ext cx="3203699" cy="3856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770"/>
          <a:stretch/>
        </p:blipFill>
        <p:spPr>
          <a:xfrm>
            <a:off x="333593" y="2334345"/>
            <a:ext cx="3127511" cy="4232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9785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25" y="1567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Музика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6" y="1125253"/>
            <a:ext cx="11521440" cy="4490769"/>
          </a:xfrm>
        </p:spPr>
        <p:txBody>
          <a:bodyPr>
            <a:normAutofit/>
          </a:bodyPr>
          <a:lstStyle/>
          <a:p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Петрова,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 в раздел Народни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на Ⅺ Международен конкурс „Пауталия Кюстендил“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Ⅵ Национален музикален и танцов конкурс „Пиленце пее“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в раздел „Песенно изкуство“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Ⅻ Общонационален фолклорен фестивал „Струма пее“ </a:t>
            </a:r>
          </a:p>
          <a:p>
            <a:pPr marL="0" indent="0">
              <a:buNone/>
            </a:pP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в раздел „Народно пеене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на ⅩⅣ Национален конкурс „Орфеева дарба“   </a:t>
            </a:r>
            <a:endParaRPr lang="bg-BG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472" b="92361" l="41172" r="70000">
                        <a14:foregroundMark x1="51953" y1="25278" x2="55625" y2="27222"/>
                        <a14:foregroundMark x1="57188" y1="24583" x2="55078" y2="28750"/>
                        <a14:foregroundMark x1="55469" y1="52778" x2="56797" y2="65972"/>
                        <a14:foregroundMark x1="57891" y1="72222" x2="58906" y2="85278"/>
                        <a14:foregroundMark x1="49609" y1="87778" x2="51250" y2="88611"/>
                        <a14:backgroundMark x1="55156" y1="76250" x2="54297" y2="88333"/>
                        <a14:backgroundMark x1="63203" y1="56528" x2="61953" y2="8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86" t="15238" r="26607" b="10857"/>
          <a:stretch/>
        </p:blipFill>
        <p:spPr>
          <a:xfrm>
            <a:off x="9426747" y="4187687"/>
            <a:ext cx="2126615" cy="26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4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757" r="3258"/>
          <a:stretch/>
        </p:blipFill>
        <p:spPr>
          <a:xfrm rot="855058">
            <a:off x="6198560" y="1213822"/>
            <a:ext cx="4653145" cy="3610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"/>
          <a:stretch/>
        </p:blipFill>
        <p:spPr>
          <a:xfrm rot="21427774">
            <a:off x="630615" y="930639"/>
            <a:ext cx="5546956" cy="4491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7864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13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4800" dirty="0" smtClean="0">
                <a:latin typeface="Ariston" panose="03000400000000000000" pitchFamily="66" charset="0"/>
              </a:rPr>
              <a:t>Мис Кюстендилска пролет </a:t>
            </a:r>
            <a:endParaRPr lang="bg-BG" sz="4800" dirty="0">
              <a:latin typeface="Ariston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489" y="1621136"/>
            <a:ext cx="5424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Ралица Велинова и Виктория Стоичкова, 11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endParaRPr lang="bg-BG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921" y="2024741"/>
            <a:ext cx="5408026" cy="3605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19" b="98885" l="2375" r="99000">
                        <a14:foregroundMark x1="92000" y1="43123" x2="78375" y2="39963"/>
                        <a14:foregroundMark x1="94125" y1="62268" x2="79125" y2="59480"/>
                        <a14:foregroundMark x1="91625" y1="72119" x2="73625" y2="62268"/>
                        <a14:foregroundMark x1="81750" y1="73234" x2="81750" y2="73234"/>
                        <a14:foregroundMark x1="94500" y1="72119" x2="94500" y2="72119"/>
                        <a14:foregroundMark x1="92000" y1="36617" x2="90875" y2="38290"/>
                        <a14:foregroundMark x1="93500" y1="39405" x2="85000" y2="47026"/>
                        <a14:foregroundMark x1="84250" y1="34387" x2="81750" y2="39405"/>
                        <a14:foregroundMark x1="83875" y1="57993" x2="85750" y2="55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33250" y="2635845"/>
            <a:ext cx="2497035" cy="16792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538" y1="17067" x2="33538" y2="17067"/>
                        <a14:foregroundMark x1="30615" y1="16533" x2="30615" y2="16533"/>
                        <a14:foregroundMark x1="48000" y1="18133" x2="47385" y2="34400"/>
                        <a14:foregroundMark x1="69692" y1="8800" x2="68154" y2="13867"/>
                        <a14:foregroundMark x1="61385" y1="11200" x2="62462" y2="14400"/>
                        <a14:foregroundMark x1="62308" y1="20800" x2="59385" y2="27733"/>
                        <a14:foregroundMark x1="79692" y1="48267" x2="76462" y2="54933"/>
                        <a14:foregroundMark x1="81385" y1="59733" x2="88769" y2="55467"/>
                        <a14:foregroundMark x1="85846" y1="62667" x2="89538" y2="62933"/>
                        <a14:foregroundMark x1="88615" y1="71733" x2="94615" y2="77333"/>
                        <a14:foregroundMark x1="81231" y1="67200" x2="84462" y2="68800"/>
                        <a14:foregroundMark x1="90308" y1="45333" x2="81692" y2="49333"/>
                        <a14:foregroundMark x1="92769" y1="41600" x2="92769" y2="41600"/>
                        <a14:foregroundMark x1="90000" y1="38933" x2="90000" y2="38933"/>
                        <a14:foregroundMark x1="89538" y1="49600" x2="89538" y2="49600"/>
                        <a14:foregroundMark x1="8615" y1="78400" x2="13692" y2="72533"/>
                        <a14:foregroundMark x1="17846" y1="75733" x2="15231" y2="82933"/>
                        <a14:foregroundMark x1="10462" y1="63200" x2="16923" y2="66933"/>
                        <a14:foregroundMark x1="9692" y1="62667" x2="9692" y2="62667"/>
                        <a14:foregroundMark x1="8308" y1="62667" x2="11077" y2="637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812" y="1045147"/>
            <a:ext cx="2734129" cy="15773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38" b="98495" l="1889" r="100000">
                        <a14:foregroundMark x1="20222" y1="35452" x2="20222" y2="35452"/>
                        <a14:foregroundMark x1="20333" y1="69398" x2="23111" y2="70234"/>
                        <a14:foregroundMark x1="17778" y1="67391" x2="17778" y2="67391"/>
                        <a14:foregroundMark x1="29667" y1="76756" x2="30667" y2="79431"/>
                        <a14:foregroundMark x1="28556" y1="75753" x2="27222" y2="89298"/>
                        <a14:foregroundMark x1="22778" y1="80769" x2="22778" y2="80769"/>
                        <a14:foregroundMark x1="23889" y1="86622" x2="24333" y2="85953"/>
                        <a14:foregroundMark x1="26444" y1="92977" x2="26444" y2="92977"/>
                        <a14:foregroundMark x1="34667" y1="94649" x2="34667" y2="946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8751" y="1275681"/>
            <a:ext cx="2625635" cy="17445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38" b="98495" l="1889" r="100000">
                        <a14:foregroundMark x1="20222" y1="35452" x2="20222" y2="35452"/>
                        <a14:foregroundMark x1="20333" y1="69398" x2="23111" y2="70234"/>
                        <a14:foregroundMark x1="17778" y1="67391" x2="17778" y2="67391"/>
                        <a14:foregroundMark x1="29667" y1="76756" x2="30667" y2="79431"/>
                        <a14:foregroundMark x1="28556" y1="75753" x2="27222" y2="89298"/>
                        <a14:foregroundMark x1="22778" y1="80769" x2="22778" y2="80769"/>
                        <a14:foregroundMark x1="23889" y1="86622" x2="24333" y2="85953"/>
                        <a14:foregroundMark x1="26444" y1="92977" x2="26444" y2="92977"/>
                        <a14:foregroundMark x1="34667" y1="94649" x2="34667" y2="946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293513">
            <a:off x="10108910" y="2669052"/>
            <a:ext cx="2625635" cy="17445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19" b="98885" l="2375" r="99000">
                        <a14:foregroundMark x1="92000" y1="43123" x2="78375" y2="39963"/>
                        <a14:foregroundMark x1="94125" y1="62268" x2="79125" y2="59480"/>
                        <a14:foregroundMark x1="91625" y1="72119" x2="73625" y2="62268"/>
                        <a14:foregroundMark x1="81750" y1="73234" x2="81750" y2="73234"/>
                        <a14:foregroundMark x1="94500" y1="72119" x2="94500" y2="72119"/>
                        <a14:foregroundMark x1="92000" y1="36617" x2="90875" y2="38290"/>
                        <a14:foregroundMark x1="93500" y1="39405" x2="85000" y2="47026"/>
                        <a14:foregroundMark x1="84250" y1="34387" x2="81750" y2="39405"/>
                        <a14:foregroundMark x1="83875" y1="57993" x2="85750" y2="55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213">
            <a:off x="9327462" y="1194576"/>
            <a:ext cx="2497035" cy="16792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7722">
                        <a14:foregroundMark x1="29389" y1="53667" x2="29389" y2="53667"/>
                        <a14:foregroundMark x1="27667" y1="45889" x2="27667" y2="45889"/>
                        <a14:foregroundMark x1="33167" y1="40722" x2="33167" y2="40722"/>
                        <a14:foregroundMark x1="20722" y1="39833" x2="20722" y2="39833"/>
                        <a14:foregroundMark x1="7500" y1="24278" x2="7500" y2="24278"/>
                        <a14:foregroundMark x1="3167" y1="30056" x2="3167" y2="30056"/>
                        <a14:foregroundMark x1="6056" y1="33778" x2="6056" y2="33778"/>
                        <a14:foregroundMark x1="63389" y1="82222" x2="63389" y2="82222"/>
                        <a14:foregroundMark x1="70056" y1="86500" x2="70056" y2="86500"/>
                        <a14:foregroundMark x1="67444" y1="82500" x2="67444" y2="8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9853479" y="4003059"/>
            <a:ext cx="2301946" cy="230194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38" b="98495" l="1889" r="100000">
                        <a14:foregroundMark x1="20222" y1="35452" x2="20222" y2="35452"/>
                        <a14:foregroundMark x1="20333" y1="69398" x2="23111" y2="70234"/>
                        <a14:foregroundMark x1="17778" y1="67391" x2="17778" y2="67391"/>
                        <a14:foregroundMark x1="29667" y1="76756" x2="30667" y2="79431"/>
                        <a14:foregroundMark x1="28556" y1="75753" x2="27222" y2="89298"/>
                        <a14:foregroundMark x1="22778" y1="80769" x2="22778" y2="80769"/>
                        <a14:foregroundMark x1="23889" y1="86622" x2="24333" y2="85953"/>
                        <a14:foregroundMark x1="26444" y1="92977" x2="26444" y2="92977"/>
                        <a14:foregroundMark x1="34667" y1="94649" x2="34667" y2="946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130381">
            <a:off x="6203115" y="4772173"/>
            <a:ext cx="2625635" cy="17445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7722">
                        <a14:foregroundMark x1="29389" y1="53667" x2="29389" y2="53667"/>
                        <a14:foregroundMark x1="27667" y1="45889" x2="27667" y2="45889"/>
                        <a14:foregroundMark x1="33167" y1="40722" x2="33167" y2="40722"/>
                        <a14:foregroundMark x1="20722" y1="39833" x2="20722" y2="39833"/>
                        <a14:foregroundMark x1="7500" y1="24278" x2="7500" y2="24278"/>
                        <a14:foregroundMark x1="3167" y1="30056" x2="3167" y2="30056"/>
                        <a14:foregroundMark x1="6056" y1="33778" x2="6056" y2="33778"/>
                        <a14:foregroundMark x1="63389" y1="82222" x2="63389" y2="82222"/>
                        <a14:foregroundMark x1="70056" y1="86500" x2="70056" y2="86500"/>
                        <a14:foregroundMark x1="67444" y1="82500" x2="67444" y2="8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4885236" y="4124980"/>
            <a:ext cx="2301946" cy="230194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19" b="98885" l="2375" r="99000">
                        <a14:foregroundMark x1="92000" y1="43123" x2="78375" y2="39963"/>
                        <a14:foregroundMark x1="94125" y1="62268" x2="79125" y2="59480"/>
                        <a14:foregroundMark x1="91625" y1="72119" x2="73625" y2="62268"/>
                        <a14:foregroundMark x1="81750" y1="73234" x2="81750" y2="73234"/>
                        <a14:foregroundMark x1="94500" y1="72119" x2="94500" y2="72119"/>
                        <a14:foregroundMark x1="92000" y1="36617" x2="90875" y2="38290"/>
                        <a14:foregroundMark x1="93500" y1="39405" x2="85000" y2="47026"/>
                        <a14:foregroundMark x1="84250" y1="34387" x2="81750" y2="39405"/>
                        <a14:foregroundMark x1="83875" y1="57993" x2="85750" y2="557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080" y="4873947"/>
            <a:ext cx="2497035" cy="167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6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86670" cy="1325563"/>
          </a:xfrm>
        </p:spPr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Ангелкова, 5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272" y="1616619"/>
            <a:ext cx="5486400" cy="4351338"/>
          </a:xfrm>
        </p:spPr>
        <p:txBody>
          <a:bodyPr>
            <a:normAutofit/>
          </a:bodyPr>
          <a:lstStyle/>
          <a:p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Български език и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Астрономия – 3 място </a:t>
            </a: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413103"/>
            <a:ext cx="5676682" cy="378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4020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74771" cy="1325563"/>
          </a:xfrm>
        </p:spPr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Дейвид Нешев, 5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062" y="1721122"/>
            <a:ext cx="7104017" cy="4351338"/>
          </a:xfrm>
        </p:spPr>
        <p:txBody>
          <a:bodyPr>
            <a:normAutofit/>
          </a:bodyPr>
          <a:lstStyle/>
          <a:p>
            <a:r>
              <a:rPr lang="bg-BG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Лингвистично </a:t>
            </a:r>
            <a:r>
              <a:rPr lang="bg-BG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кенгуру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класиран за Национален кръг</a:t>
            </a:r>
          </a:p>
          <a:p>
            <a:endParaRPr lang="bg-BG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32" r="2306"/>
          <a:stretch/>
        </p:blipFill>
        <p:spPr>
          <a:xfrm rot="637950">
            <a:off x="7338511" y="1295181"/>
            <a:ext cx="3306046" cy="4394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2319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79365" cy="1325563"/>
          </a:xfrm>
        </p:spPr>
        <p:txBody>
          <a:bodyPr/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Йоанна Атанасова, 6 клас</a:t>
            </a:r>
            <a:endParaRPr lang="bg-B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691" y="1708059"/>
            <a:ext cx="7130143" cy="4351338"/>
          </a:xfrm>
        </p:spPr>
        <p:txBody>
          <a:bodyPr/>
          <a:lstStyle/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Математика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</a:t>
            </a: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Европейско кенгуру – 2 място</a:t>
            </a:r>
          </a:p>
          <a:p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Български език и литература– 3 място</a:t>
            </a: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Държавно първенство по шахмат – 5 място</a:t>
            </a: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7" b="4358"/>
          <a:stretch/>
        </p:blipFill>
        <p:spPr>
          <a:xfrm rot="653401">
            <a:off x="7733328" y="1407304"/>
            <a:ext cx="3627466" cy="4366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0213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176554" cy="1325563"/>
          </a:xfrm>
        </p:spPr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Йорданова, 6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697" y="1721122"/>
            <a:ext cx="5745480" cy="4351338"/>
          </a:xfrm>
        </p:spPr>
        <p:txBody>
          <a:bodyPr/>
          <a:lstStyle/>
          <a:p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Spelling </a:t>
            </a:r>
            <a:r>
              <a:rPr lang="en-US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</a:t>
            </a:r>
            <a:r>
              <a:rPr lang="bg-BG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 на регионален кръг и 4 място на Национален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7" r="5170"/>
          <a:stretch/>
        </p:blipFill>
        <p:spPr>
          <a:xfrm rot="505871">
            <a:off x="7316664" y="1016589"/>
            <a:ext cx="3439320" cy="4371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588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051" y="1111668"/>
            <a:ext cx="6125060" cy="54477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bg-BG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„България в картини и слово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направление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3 място </a:t>
            </a:r>
          </a:p>
          <a:p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за детска хумористична творба „Присмехулници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“–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специална нграда на РУО Стара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Загора</a:t>
            </a:r>
          </a:p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Специална награда на РИОСВ – гр. Русе</a:t>
            </a:r>
          </a:p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фотографски конкурс „Непозната България“ – 1 място</a:t>
            </a:r>
            <a:endParaRPr lang="en-US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0" t="434" r="290" b="-434"/>
          <a:stretch/>
        </p:blipFill>
        <p:spPr>
          <a:xfrm rot="283832">
            <a:off x="7510006" y="1219470"/>
            <a:ext cx="3624470" cy="4837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/>
          <p:cNvSpPr/>
          <p:nvPr/>
        </p:nvSpPr>
        <p:spPr>
          <a:xfrm>
            <a:off x="873975" y="567395"/>
            <a:ext cx="522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Сотиров, 6 клас</a:t>
            </a:r>
          </a:p>
        </p:txBody>
      </p:sp>
    </p:spTree>
    <p:extLst>
      <p:ext uri="{BB962C8B-B14F-4D97-AF65-F5344CB8AC3E}">
        <p14:creationId xmlns:p14="http://schemas.microsoft.com/office/powerpoint/2010/main" val="1549706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7" b="4358"/>
          <a:stretch/>
        </p:blipFill>
        <p:spPr>
          <a:xfrm>
            <a:off x="378824" y="326572"/>
            <a:ext cx="2847703" cy="3427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04" b="11048"/>
          <a:stretch/>
        </p:blipFill>
        <p:spPr>
          <a:xfrm rot="497951">
            <a:off x="4245763" y="195119"/>
            <a:ext cx="2951873" cy="34224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87" y="3370221"/>
            <a:ext cx="2834639" cy="3252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13111">
            <a:off x="4872724" y="3223904"/>
            <a:ext cx="2925803" cy="32395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66" b="5904"/>
          <a:stretch/>
        </p:blipFill>
        <p:spPr>
          <a:xfrm rot="804826">
            <a:off x="7720155" y="406783"/>
            <a:ext cx="2782390" cy="3414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80" r="5844"/>
          <a:stretch/>
        </p:blipFill>
        <p:spPr>
          <a:xfrm rot="850085">
            <a:off x="8763128" y="3410528"/>
            <a:ext cx="2576833" cy="31804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01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Умленска, 7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691" y="1721122"/>
            <a:ext cx="7104017" cy="4351338"/>
          </a:xfrm>
        </p:spPr>
        <p:txBody>
          <a:bodyPr/>
          <a:lstStyle/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Математика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Астрономия – 3 място</a:t>
            </a: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Физика – 3 място</a:t>
            </a: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Химия и опазване на околната среда – 1 място</a:t>
            </a:r>
          </a:p>
          <a:p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/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2341">
            <a:off x="7414473" y="1020679"/>
            <a:ext cx="4589178" cy="53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58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05" r="3959"/>
          <a:stretch/>
        </p:blipFill>
        <p:spPr>
          <a:xfrm rot="429715">
            <a:off x="7594525" y="1491617"/>
            <a:ext cx="3545171" cy="4781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/>
          <p:cNvSpPr/>
          <p:nvPr/>
        </p:nvSpPr>
        <p:spPr>
          <a:xfrm>
            <a:off x="500739" y="1373140"/>
            <a:ext cx="65793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в раздел Народни песни на Ⅺ Международен конкурс „Пауталия Кюстендил“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 на Ⅵ Национален музикален и танцов конкурс „Пиленце пее“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в раздел „Песенно изкуство“ на Ⅻ Общонационален фолклорен фестивал „Струма пее“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в раздел „Народно пеене“ на ⅩⅣ Национален конкурс „Орфеева дарба“ </a:t>
            </a:r>
            <a:endParaRPr lang="bg-BG" sz="2800" dirty="0"/>
          </a:p>
        </p:txBody>
      </p:sp>
      <p:sp>
        <p:nvSpPr>
          <p:cNvPr id="6" name="Rectangle 5"/>
          <p:cNvSpPr/>
          <p:nvPr/>
        </p:nvSpPr>
        <p:spPr>
          <a:xfrm>
            <a:off x="789776" y="501133"/>
            <a:ext cx="5205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Петрова, </a:t>
            </a:r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bg-BG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</p:txBody>
      </p:sp>
    </p:spTree>
    <p:extLst>
      <p:ext uri="{BB962C8B-B14F-4D97-AF65-F5344CB8AC3E}">
        <p14:creationId xmlns:p14="http://schemas.microsoft.com/office/powerpoint/2010/main" val="290492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57206" cy="1325563"/>
          </a:xfrm>
        </p:spPr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Златин Йовев, 8 клас 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01789" cy="4351338"/>
          </a:xfrm>
        </p:spPr>
        <p:txBody>
          <a:bodyPr/>
          <a:lstStyle/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Математика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място </a:t>
            </a: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Астрономия – 1 място,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16 място</a:t>
            </a:r>
          </a:p>
          <a:p>
            <a:pPr marL="457200" indent="-457200"/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7" t="19804" r="51231" b="30789"/>
          <a:stretch/>
        </p:blipFill>
        <p:spPr>
          <a:xfrm rot="654532">
            <a:off x="6800730" y="1688414"/>
            <a:ext cx="3754980" cy="4170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8217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Христо Тодоров, 8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634" y="1642745"/>
            <a:ext cx="5157651" cy="4351338"/>
          </a:xfrm>
        </p:spPr>
        <p:txBody>
          <a:bodyPr>
            <a:normAutofit fontScale="92500" lnSpcReduction="20000"/>
          </a:bodyPr>
          <a:lstStyle/>
          <a:p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нформатика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класиран за Национален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кръг</a:t>
            </a:r>
          </a:p>
          <a:p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–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национален кръг, заедно с Янис Якимов, като проектът им е с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за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съвместна работа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със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 "Св. Климент Охридски" – София.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Той 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 по успех в България на теста по информационни технологии със 77 т. </a:t>
            </a: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000" t="10735" r="10000" b="2255"/>
          <a:stretch/>
        </p:blipFill>
        <p:spPr>
          <a:xfrm>
            <a:off x="6461760" y="588993"/>
            <a:ext cx="4340352" cy="5562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121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6206" y="509451"/>
            <a:ext cx="512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Петрова, 9 клас</a:t>
            </a:r>
          </a:p>
          <a:p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463039"/>
            <a:ext cx="636161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Математика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endParaRPr lang="en-US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Европейско кенгуру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Български език и литература– 3 място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 място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„Родолюбие“– 2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раздел презентация</a:t>
            </a:r>
            <a:endParaRPr lang="bg-BG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2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61" y="200006"/>
            <a:ext cx="5767491" cy="6538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00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39748" cy="1325563"/>
          </a:xfrm>
        </p:spPr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 Георгиева, 9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9269" y="1438828"/>
            <a:ext cx="547333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място 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„Букет“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(изобразително изкуство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 (приложно изкуство)</a:t>
            </a:r>
          </a:p>
          <a:p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Общински конкурс „Коледа </a:t>
            </a:r>
            <a:r>
              <a:rPr lang="bg-BG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е,  стават </a:t>
            </a:r>
            <a:r>
              <a:rPr lang="bg-BG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чудеса“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 (изобразително изкуство)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01" t="13558" r="18415" b="24188"/>
          <a:stretch/>
        </p:blipFill>
        <p:spPr>
          <a:xfrm rot="509702">
            <a:off x="6642723" y="1316764"/>
            <a:ext cx="3626307" cy="4557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584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Бригита Андонова, 10 клас</a:t>
            </a:r>
            <a:endParaRPr lang="bg-B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3557"/>
            <a:ext cx="6241869" cy="4351338"/>
          </a:xfrm>
        </p:spPr>
        <p:txBody>
          <a:bodyPr>
            <a:normAutofit/>
          </a:bodyPr>
          <a:lstStyle/>
          <a:p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Български език и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национален кръг – 8 място</a:t>
            </a: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64783">
            <a:off x="7673035" y="1151702"/>
            <a:ext cx="3386478" cy="4595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3871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0525" y="613954"/>
            <a:ext cx="4807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Митов, 10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58" y="1436915"/>
            <a:ext cx="722376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ационален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6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място,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ационален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кръг – 11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Европейско кенгуру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нглийски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език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място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sz="3200" i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bg-BG" i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b="1" i="1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88310">
            <a:off x="7801724" y="1314419"/>
            <a:ext cx="3373928" cy="4318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67311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2150" y="809897"/>
            <a:ext cx="489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Анна Славева, 11 клас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452" y="1789613"/>
            <a:ext cx="634854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Знаменосец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Биология и здравно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3 място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„Родолюбие“ – 1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място, раздел презентация</a:t>
            </a:r>
            <a:endParaRPr lang="bg-BG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„Времена и будители“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топ 10 на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най-добрите презентации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61466">
            <a:off x="7247529" y="1047442"/>
            <a:ext cx="3832202" cy="5080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3699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8274" y="692331"/>
            <a:ext cx="5081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Яна Миленкова, 11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5396" y="1672046"/>
            <a:ext cx="61656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Знаменосец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Международен конкурс „Аз обичам Черно море“– 3 място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„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Фотоприказка“ 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специална 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състезание „Аз мога – тук и сега</a:t>
            </a:r>
            <a:r>
              <a:rPr lang="bg-BG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“– </a:t>
            </a:r>
            <a:r>
              <a:rPr lang="bg-B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място </a:t>
            </a:r>
            <a:endParaRPr lang="bg-BG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3233" r="13494"/>
          <a:stretch/>
        </p:blipFill>
        <p:spPr>
          <a:xfrm>
            <a:off x="6910250" y="1433891"/>
            <a:ext cx="4480561" cy="4070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991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56" y="3631475"/>
            <a:ext cx="5035732" cy="33571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442">
            <a:off x="652052" y="3618412"/>
            <a:ext cx="5035731" cy="33571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5020">
            <a:off x="6752408" y="239972"/>
            <a:ext cx="4957355" cy="3304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2688">
            <a:off x="705393" y="431075"/>
            <a:ext cx="2756493" cy="32395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30628">
            <a:off x="3801291" y="622497"/>
            <a:ext cx="2541133" cy="3252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34989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Светослав Георгиев, 12 клас</a:t>
            </a:r>
            <a:endParaRPr lang="bg-BG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78" y="1681934"/>
            <a:ext cx="6270606" cy="5072434"/>
          </a:xfrm>
        </p:spPr>
        <p:txBody>
          <a:bodyPr>
            <a:normAutofit fontScale="85000" lnSpcReduction="20000"/>
          </a:bodyPr>
          <a:lstStyle/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 място</a:t>
            </a:r>
            <a:endParaRPr lang="bg-BG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Пролетна конференция на СМБ –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Боровец –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награди на УС’18</a:t>
            </a:r>
          </a:p>
          <a:p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„Млади таланти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–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покана за участие в Международно младежко научно изложение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 Science Europe 2018 </a:t>
            </a:r>
            <a:r>
              <a:rPr lang="bg-BG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в гр. Гдиния,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Полша</a:t>
            </a:r>
          </a:p>
          <a:p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конкурс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 STEM </a:t>
            </a:r>
            <a:r>
              <a:rPr lang="bg-BG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България – направление Технология – 1 място</a:t>
            </a:r>
          </a:p>
          <a:p>
            <a:r>
              <a:rPr lang="bg-BG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Национално състезание „Аз мога - тук и сега“ – 4 място в категория </a:t>
            </a:r>
            <a:r>
              <a:rPr lang="bg-BG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Програмиране</a:t>
            </a:r>
            <a:r>
              <a:rPr lang="bg-BG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оценка за прием в 3 университета</a:t>
            </a:r>
          </a:p>
          <a:p>
            <a:endParaRPr lang="bg-BG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910">
            <a:off x="6792930" y="2025348"/>
            <a:ext cx="4633957" cy="3474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6605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263" y="-1306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5400" dirty="0" smtClean="0">
                <a:latin typeface="Ariston" panose="03000400000000000000" pitchFamily="66" charset="0"/>
              </a:rPr>
              <a:t>Ученически съвет </a:t>
            </a:r>
            <a:endParaRPr lang="bg-BG" sz="5400" dirty="0">
              <a:latin typeface="Ariston" panose="030004000000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8455" y="1312882"/>
            <a:ext cx="5068389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Йоана Цонева,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Петрова,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Симона Георгиева,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Божидара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Славева,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Георгиева,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Светослава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Павлова,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Петрова,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 Георгиева,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Александрина Ангелова,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Адел Ангелова,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8367" y="1358538"/>
            <a:ext cx="514676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Йоанна Пешева, 9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Василена Хранова, 9 клас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Цветелина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Стоянова,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Бригита Андонова,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		</a:t>
            </a:r>
            <a:endParaRPr lang="bg-BG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Бекова,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 Василева,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bg-BG" sz="2800" dirty="0"/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София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Илиева,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Кристина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Димтрова,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Беатрис Грозданова,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</a:t>
            </a:r>
          </a:p>
          <a:p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 Господинов, </a:t>
            </a:r>
            <a:r>
              <a:rPr lang="bg-BG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bg-BG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60263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  <p:bldP spid="6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4"/>
          <a:stretch/>
        </p:blipFill>
        <p:spPr>
          <a:xfrm>
            <a:off x="765083" y="194418"/>
            <a:ext cx="10909846" cy="63876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9646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66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Кординатори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861" y="154929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Главен кординатор на ВЕЧЕР НА ПМГ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София Илиева, 11 клас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Кординатори по общественополезен труд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София Илиева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 Рублев, 11 клас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Лъчезар Михайлов,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</a:t>
            </a:r>
          </a:p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Кординатори Мултимедийни проекти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Денислава Шишкова, 11 клас</a:t>
            </a:r>
          </a:p>
          <a:p>
            <a:pPr marL="0" indent="0">
              <a:buNone/>
            </a:pP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 Стоянов, 11 </a:t>
            </a:r>
            <a:r>
              <a:rPr lang="bg-BG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bg-BG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309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46" r="2876"/>
          <a:stretch/>
        </p:blipFill>
        <p:spPr>
          <a:xfrm rot="611808">
            <a:off x="6250312" y="646454"/>
            <a:ext cx="5736469" cy="3404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972" y="2314835"/>
            <a:ext cx="3028776" cy="4543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245" r="-1106"/>
          <a:stretch/>
        </p:blipFill>
        <p:spPr>
          <a:xfrm rot="189158">
            <a:off x="498511" y="426076"/>
            <a:ext cx="3319456" cy="442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129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955" y="-9870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 подкрепата на </a:t>
            </a:r>
            <a:r>
              <a:rPr lang="bg-BG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училищното ръководство:</a:t>
            </a:r>
            <a:endParaRPr lang="bg-BG" sz="4800" b="1" i="1" dirty="0">
              <a:solidFill>
                <a:srgbClr val="E5CD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9174" y="420894"/>
            <a:ext cx="4687956" cy="5701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5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bg-BG" sz="2500" dirty="0" smtClean="0"/>
          </a:p>
          <a:p>
            <a:endParaRPr lang="bg-BG" sz="25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539945" y="1482725"/>
            <a:ext cx="5218045" cy="4351338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Екатерина Паскалева </a:t>
            </a:r>
            <a:r>
              <a:rPr lang="ru-RU" i="1" dirty="0"/>
              <a:t>– Директор</a:t>
            </a:r>
          </a:p>
          <a:p>
            <a:r>
              <a:rPr lang="ru-RU" b="1" i="1" dirty="0"/>
              <a:t>Даниела Дърманска </a:t>
            </a:r>
            <a:r>
              <a:rPr lang="ru-RU" i="1" dirty="0"/>
              <a:t>– Заместник-директор „Учебна дейност”</a:t>
            </a:r>
          </a:p>
          <a:p>
            <a:r>
              <a:rPr lang="ru-RU" b="1" i="1" dirty="0"/>
              <a:t>Галина Стоименова </a:t>
            </a:r>
            <a:r>
              <a:rPr lang="ru-RU" i="1" dirty="0"/>
              <a:t>– Заместник-директор „Административно-стопанска дейност”</a:t>
            </a:r>
          </a:p>
          <a:p>
            <a:r>
              <a:rPr lang="ru-RU" b="1" i="1" dirty="0"/>
              <a:t>Лилия Механджийска </a:t>
            </a:r>
            <a:r>
              <a:rPr lang="ru-RU" i="1" dirty="0"/>
              <a:t>– Педагогически съветник, психолог</a:t>
            </a:r>
          </a:p>
          <a:p>
            <a:endParaRPr lang="bg-BG" dirty="0"/>
          </a:p>
        </p:txBody>
      </p:sp>
      <p:pic>
        <p:nvPicPr>
          <p:cNvPr id="1026" name="Picture 2" descr="Ð ÐµÐ·ÑÐ»ÑÐ°Ñ Ñ Ð¸Ð·Ð¾Ð±ÑÐ°Ð¶ÐµÐ½Ð¸Ðµ Ð·Ð° ÐµÐºÐ°ÑÐµÑÐ¸Ð½Ð° Ð¿Ð°ÑÐºÐ°Ð»ÐµÐ²Ð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8" r="8582" b="8480"/>
          <a:stretch/>
        </p:blipFill>
        <p:spPr bwMode="auto">
          <a:xfrm>
            <a:off x="233431" y="1746457"/>
            <a:ext cx="5902324" cy="3730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323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4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4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1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4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4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9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955" y="-987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И благодарение на </a:t>
            </a:r>
            <a:r>
              <a:rPr lang="bg-BG" sz="4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учителите: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896" y="1073428"/>
            <a:ext cx="4065103" cy="64273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700" i="1" dirty="0"/>
              <a:t>Татяна Живкова</a:t>
            </a:r>
          </a:p>
          <a:p>
            <a:pPr marL="0" indent="0">
              <a:buNone/>
            </a:pPr>
            <a:r>
              <a:rPr lang="ru-RU" sz="2700" i="1" dirty="0"/>
              <a:t>Марияна Радева </a:t>
            </a:r>
          </a:p>
          <a:p>
            <a:pPr marL="0" indent="0">
              <a:buNone/>
            </a:pPr>
            <a:r>
              <a:rPr lang="ru-RU" sz="2700" i="1" dirty="0"/>
              <a:t>Гергана Петрова</a:t>
            </a:r>
          </a:p>
          <a:p>
            <a:pPr marL="0" indent="0">
              <a:buNone/>
            </a:pPr>
            <a:r>
              <a:rPr lang="ru-RU" sz="2700" i="1" dirty="0"/>
              <a:t>Елисавета </a:t>
            </a:r>
            <a:r>
              <a:rPr lang="ru-RU" sz="2700" i="1" dirty="0" smtClean="0"/>
              <a:t>Асенова</a:t>
            </a:r>
          </a:p>
          <a:p>
            <a:pPr marL="0" indent="0">
              <a:buNone/>
            </a:pPr>
            <a:r>
              <a:rPr lang="ru-RU" sz="2700" i="1" dirty="0" smtClean="0"/>
              <a:t>Деница Кирилова</a:t>
            </a:r>
          </a:p>
          <a:p>
            <a:pPr marL="0" indent="0">
              <a:buNone/>
            </a:pPr>
            <a:r>
              <a:rPr lang="ru-RU" sz="2700" i="1" dirty="0" smtClean="0"/>
              <a:t>Златка </a:t>
            </a:r>
            <a:r>
              <a:rPr lang="ru-RU" sz="2700" i="1" dirty="0"/>
              <a:t>Илиева</a:t>
            </a:r>
          </a:p>
          <a:p>
            <a:pPr marL="0" indent="0">
              <a:buNone/>
            </a:pPr>
            <a:r>
              <a:rPr lang="ru-RU" sz="2700" i="1" dirty="0"/>
              <a:t>Йорданка Борисова</a:t>
            </a:r>
          </a:p>
          <a:p>
            <a:pPr marL="0" indent="0">
              <a:buNone/>
            </a:pPr>
            <a:r>
              <a:rPr lang="ru-RU" sz="2700" i="1" dirty="0"/>
              <a:t>Румяна Стоянчова</a:t>
            </a:r>
          </a:p>
          <a:p>
            <a:pPr marL="0" indent="0">
              <a:buNone/>
            </a:pPr>
            <a:r>
              <a:rPr lang="ru-RU" sz="2700" i="1" dirty="0"/>
              <a:t>Евелина Димитрова</a:t>
            </a:r>
          </a:p>
          <a:p>
            <a:pPr marL="0" indent="0">
              <a:buNone/>
            </a:pPr>
            <a:r>
              <a:rPr lang="ru-RU" sz="2700" i="1" dirty="0"/>
              <a:t>Емилия Пипонова</a:t>
            </a:r>
          </a:p>
          <a:p>
            <a:pPr marL="0" indent="0">
              <a:buNone/>
            </a:pPr>
            <a:r>
              <a:rPr lang="ru-RU" sz="2700" i="1" dirty="0"/>
              <a:t>Людмила Орозова</a:t>
            </a:r>
          </a:p>
          <a:p>
            <a:pPr marL="0" indent="0">
              <a:buNone/>
            </a:pPr>
            <a:r>
              <a:rPr lang="ru-RU" sz="2700" i="1" dirty="0"/>
              <a:t>Ася Видинова</a:t>
            </a:r>
          </a:p>
          <a:p>
            <a:pPr marL="0" indent="0">
              <a:buNone/>
            </a:pPr>
            <a:r>
              <a:rPr lang="ru-RU" sz="2700" i="1" dirty="0"/>
              <a:t>Теодора Крумова</a:t>
            </a:r>
          </a:p>
          <a:p>
            <a:pPr marL="0" indent="0">
              <a:buNone/>
            </a:pPr>
            <a:r>
              <a:rPr lang="ru-RU" sz="2700" i="1" dirty="0"/>
              <a:t>Юлияна Сотирова</a:t>
            </a:r>
          </a:p>
          <a:p>
            <a:pPr marL="0" indent="0">
              <a:buNone/>
            </a:pPr>
            <a:r>
              <a:rPr lang="ru-RU" b="1" i="1" dirty="0" smtClean="0"/>
              <a:t> </a:t>
            </a:r>
            <a:endParaRPr lang="ru-RU" i="1" dirty="0"/>
          </a:p>
          <a:p>
            <a:endParaRPr lang="bg-BG" i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9174" y="420894"/>
            <a:ext cx="4687956" cy="5701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5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bg-BG" sz="2500" dirty="0" smtClean="0"/>
          </a:p>
          <a:p>
            <a:endParaRPr lang="bg-BG" sz="2500" dirty="0"/>
          </a:p>
        </p:txBody>
      </p:sp>
      <p:sp>
        <p:nvSpPr>
          <p:cNvPr id="6" name="TextBox 5"/>
          <p:cNvSpPr txBox="1"/>
          <p:nvPr/>
        </p:nvSpPr>
        <p:spPr>
          <a:xfrm>
            <a:off x="8786191" y="887895"/>
            <a:ext cx="3405809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500" i="1" dirty="0"/>
              <a:t>Данаил Иванов</a:t>
            </a:r>
          </a:p>
          <a:p>
            <a:r>
              <a:rPr lang="bg-BG" sz="2500" i="1" dirty="0"/>
              <a:t>Велислава Шурулинкова</a:t>
            </a:r>
          </a:p>
          <a:p>
            <a:r>
              <a:rPr lang="ru-RU" sz="2500" i="1" dirty="0"/>
              <a:t>Силвия Стойчева</a:t>
            </a:r>
          </a:p>
          <a:p>
            <a:r>
              <a:rPr lang="ru-RU" sz="2500" i="1" dirty="0"/>
              <a:t>Роза Симеонова </a:t>
            </a:r>
          </a:p>
          <a:p>
            <a:r>
              <a:rPr lang="ru-RU" sz="2500" i="1" dirty="0"/>
              <a:t>Силвия Георгиева</a:t>
            </a:r>
          </a:p>
          <a:p>
            <a:r>
              <a:rPr lang="ru-RU" sz="2500" i="1" dirty="0"/>
              <a:t>Росица Везенкова</a:t>
            </a:r>
          </a:p>
          <a:p>
            <a:r>
              <a:rPr lang="ru-RU" sz="2500" i="1" dirty="0"/>
              <a:t>Радка Павлова</a:t>
            </a:r>
          </a:p>
          <a:p>
            <a:r>
              <a:rPr lang="ru-RU" sz="2500" i="1" dirty="0"/>
              <a:t>Детелина Тихолова</a:t>
            </a:r>
          </a:p>
          <a:p>
            <a:r>
              <a:rPr lang="ru-RU" sz="2500" i="1" dirty="0"/>
              <a:t>Силвия Николова</a:t>
            </a:r>
          </a:p>
          <a:p>
            <a:r>
              <a:rPr lang="ru-RU" sz="2500" i="1" dirty="0"/>
              <a:t>Кристина Ранчева</a:t>
            </a:r>
          </a:p>
          <a:p>
            <a:r>
              <a:rPr lang="ru-RU" sz="2500" i="1" dirty="0"/>
              <a:t>Йорданка Василева</a:t>
            </a:r>
          </a:p>
          <a:p>
            <a:r>
              <a:rPr lang="ru-RU" sz="2500" i="1" dirty="0"/>
              <a:t>Илияна Матуска</a:t>
            </a:r>
          </a:p>
          <a:p>
            <a:r>
              <a:rPr lang="ru-RU" sz="2500" i="1" dirty="0"/>
              <a:t>Илиян Лулев</a:t>
            </a:r>
          </a:p>
          <a:p>
            <a:r>
              <a:rPr lang="ru-RU" sz="2500" i="1" dirty="0"/>
              <a:t>Генчо Атанасов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31" b="100000" l="313" r="98542"/>
                    </a14:imgEffect>
                  </a14:imgLayer>
                </a14:imgProps>
              </a:ext>
            </a:extLst>
          </a:blip>
          <a:srcRect l="48393"/>
          <a:stretch/>
        </p:blipFill>
        <p:spPr>
          <a:xfrm>
            <a:off x="4370377" y="1394126"/>
            <a:ext cx="3530756" cy="45611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59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000"/>
                            </p:stCondLst>
                            <p:childTnLst>
                              <p:par>
                                <p:cTn id="9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500"/>
                            </p:stCondLst>
                            <p:childTnLst>
                              <p:par>
                                <p:cTn id="1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4500"/>
                            </p:stCondLst>
                            <p:childTnLst>
                              <p:par>
                                <p:cTn id="1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6500"/>
                            </p:stCondLst>
                            <p:childTnLst>
                              <p:par>
                                <p:cTn id="1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7500"/>
                            </p:stCondLst>
                            <p:childTnLst>
                              <p:par>
                                <p:cTn id="1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955" y="-987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4800" b="1" i="1" dirty="0" smtClean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И благодарение на </a:t>
            </a:r>
            <a:r>
              <a:rPr lang="bg-BG" sz="4800" b="1" i="1" dirty="0">
                <a:solidFill>
                  <a:srgbClr val="E5CD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учителите: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2464" y="1015114"/>
            <a:ext cx="46695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/>
              <a:t>Людмила Георгиева</a:t>
            </a:r>
          </a:p>
          <a:p>
            <a:r>
              <a:rPr lang="ru-RU" sz="2400" i="1" dirty="0"/>
              <a:t>Евгения Симеонова</a:t>
            </a:r>
          </a:p>
          <a:p>
            <a:r>
              <a:rPr lang="ru-RU" sz="2400" i="1" dirty="0"/>
              <a:t>Елена Стоилова</a:t>
            </a:r>
          </a:p>
          <a:p>
            <a:r>
              <a:rPr lang="ru-RU" sz="2400" i="1" dirty="0"/>
              <a:t>Сашка Спасова</a:t>
            </a:r>
          </a:p>
          <a:p>
            <a:r>
              <a:rPr lang="ru-RU" sz="2400" i="1" dirty="0"/>
              <a:t>Петранка Любенова</a:t>
            </a:r>
          </a:p>
          <a:p>
            <a:r>
              <a:rPr lang="ru-RU" sz="2400" i="1" dirty="0"/>
              <a:t>Галина Горчева</a:t>
            </a:r>
          </a:p>
          <a:p>
            <a:r>
              <a:rPr lang="ru-RU" sz="2400" i="1" dirty="0" smtClean="0"/>
              <a:t>Георги Стоилов</a:t>
            </a:r>
          </a:p>
          <a:p>
            <a:r>
              <a:rPr lang="ru-RU" sz="2400" i="1" dirty="0"/>
              <a:t>Мадлена Ковачева</a:t>
            </a:r>
          </a:p>
          <a:p>
            <a:r>
              <a:rPr lang="ru-RU" sz="2400" i="1" dirty="0"/>
              <a:t>Валентина Стоименова</a:t>
            </a:r>
          </a:p>
          <a:p>
            <a:r>
              <a:rPr lang="ru-RU" sz="2400" i="1" dirty="0" smtClean="0"/>
              <a:t>Темелко </a:t>
            </a:r>
            <a:r>
              <a:rPr lang="ru-RU" sz="2400" i="1" dirty="0"/>
              <a:t>Петров</a:t>
            </a:r>
          </a:p>
          <a:p>
            <a:r>
              <a:rPr lang="ru-RU" sz="2400" i="1" dirty="0"/>
              <a:t>Камен Котев </a:t>
            </a:r>
            <a:endParaRPr lang="ru-RU" sz="2400" i="1" dirty="0" smtClean="0"/>
          </a:p>
          <a:p>
            <a:r>
              <a:rPr lang="ru-RU" sz="2400" i="1" dirty="0"/>
              <a:t>Биляна </a:t>
            </a:r>
            <a:r>
              <a:rPr lang="ru-RU" sz="2400" i="1" dirty="0" smtClean="0"/>
              <a:t>Йорданова</a:t>
            </a:r>
            <a:endParaRPr lang="ru-RU" sz="2400" i="1" dirty="0"/>
          </a:p>
          <a:p>
            <a:r>
              <a:rPr lang="bg-BG" sz="2400" i="1" dirty="0" smtClean="0"/>
              <a:t>Теодора </a:t>
            </a:r>
            <a:r>
              <a:rPr lang="bg-BG" sz="2400" i="1" dirty="0"/>
              <a:t>Дамянова</a:t>
            </a:r>
          </a:p>
          <a:p>
            <a:r>
              <a:rPr lang="bg-BG" sz="2400" i="1" dirty="0"/>
              <a:t>Елеонора Ершова</a:t>
            </a:r>
          </a:p>
          <a:p>
            <a:endParaRPr lang="ru-RU" sz="1600" i="1" dirty="0"/>
          </a:p>
          <a:p>
            <a:endParaRPr lang="ru-RU" sz="1600" i="1" dirty="0" smtClean="0"/>
          </a:p>
          <a:p>
            <a:endParaRPr lang="ru-RU" sz="1600" i="1" dirty="0">
              <a:effectLst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9174" y="420894"/>
            <a:ext cx="4687956" cy="5701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5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bg-BG" sz="2500" dirty="0" smtClean="0"/>
          </a:p>
          <a:p>
            <a:endParaRPr lang="bg-BG" sz="25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74" y="2116535"/>
            <a:ext cx="6010656" cy="311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06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127">
            <a:off x="6187908" y="900249"/>
            <a:ext cx="5079820" cy="3386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"/>
          <a:stretch/>
        </p:blipFill>
        <p:spPr>
          <a:xfrm>
            <a:off x="451863" y="1204070"/>
            <a:ext cx="5768094" cy="3655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8069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5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6000" dirty="0" smtClean="0">
                <a:latin typeface="Ariston" panose="03000400000000000000" pitchFamily="66" charset="0"/>
              </a:rPr>
              <a:t>Български език и литература</a:t>
            </a:r>
            <a:endParaRPr lang="bg-BG" sz="6000" dirty="0">
              <a:latin typeface="Ariston" panose="03000400000000000000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001" y="1175846"/>
            <a:ext cx="10344269" cy="5370728"/>
          </a:xfrm>
        </p:spPr>
        <p:txBody>
          <a:bodyPr>
            <a:normAutofit fontScale="92500" lnSpcReduction="20000"/>
          </a:bodyPr>
          <a:lstStyle/>
          <a:p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по Български език и литература</a:t>
            </a:r>
          </a:p>
          <a:p>
            <a:pPr marL="0" indent="0">
              <a:buNone/>
            </a:pPr>
            <a:r>
              <a:rPr lang="bg-BG" sz="2400" b="1" i="1" dirty="0"/>
              <a:t> </a:t>
            </a:r>
            <a:r>
              <a:rPr lang="bg-BG" sz="2400" b="1" i="1" dirty="0" smtClean="0"/>
              <a:t> 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Виктория Ангелкова, 5 клас – 1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Ивелина Коцева, 5 клас – 3 място </a:t>
            </a:r>
          </a:p>
          <a:p>
            <a:pPr marL="0" indent="0">
              <a:buNone/>
            </a:pP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Йоана Анастасова, 6 клас – 3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Анна Новкова, 8 клас – 1 място 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Василия Спиридонова, 8 клас – 2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Йоана Цонева, 8 клас – 3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Мария Петрова, 9 клас – 3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Йоанна Пешева, 9 клас – 2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Бригита Андонова, 10 клас – 1 място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Божидара Начева, 12 клас – 1 място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Общински конкурс за детско творчество </a:t>
            </a:r>
            <a:r>
              <a:rPr lang="bg-BG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„Коледа е, </a:t>
            </a:r>
            <a:r>
              <a:rPr lang="bg-BG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стават чудеса“</a:t>
            </a:r>
          </a:p>
          <a:p>
            <a:pPr marL="0" indent="0">
              <a:buNone/>
            </a:pP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Виктория </a:t>
            </a:r>
            <a:r>
              <a:rPr lang="bg-BG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Вучкова, 5 клас – специална награда</a:t>
            </a:r>
          </a:p>
          <a:p>
            <a:pPr marL="0" indent="0">
              <a:buNone/>
            </a:pPr>
            <a:endParaRPr lang="bg-BG" sz="2400" i="1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898" y="1454458"/>
            <a:ext cx="3362908" cy="32744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696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1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1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1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1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1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1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1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1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1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1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D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0469">
            <a:off x="7496382" y="3502454"/>
            <a:ext cx="4834803" cy="3223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7" t="11640" r="37740" b="37002"/>
          <a:stretch/>
        </p:blipFill>
        <p:spPr>
          <a:xfrm rot="1040305">
            <a:off x="8753920" y="164438"/>
            <a:ext cx="2643107" cy="3280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51719">
            <a:off x="309513" y="94775"/>
            <a:ext cx="2762278" cy="37488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0"/>
          <a:stretch/>
        </p:blipFill>
        <p:spPr>
          <a:xfrm>
            <a:off x="4617160" y="3511429"/>
            <a:ext cx="2832511" cy="35515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048" y="3531771"/>
            <a:ext cx="4307669" cy="3033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728">
            <a:off x="3454740" y="225628"/>
            <a:ext cx="5003074" cy="3335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94637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0000">
        <p:blinds dir="vert"/>
      </p:transition>
    </mc:Choice>
    <mc:Fallback>
      <p:transition spd="slow" advTm="1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6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1.9|1.4|0.9|0.3|1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2|0.6|1.4|0.6|0.6|0.3|0.6|0.6|0.5|0.5|0.4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8|2|0.6|1.4|0.6|0.6|0.3|0.6|0.6|0.5|0.5|0.4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2707</Words>
  <Application>Microsoft Office PowerPoint</Application>
  <PresentationFormat>Widescreen</PresentationFormat>
  <Paragraphs>466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5" baseType="lpstr">
      <vt:lpstr>MS PGothic</vt:lpstr>
      <vt:lpstr>Acquest Script</vt:lpstr>
      <vt:lpstr>Arial</vt:lpstr>
      <vt:lpstr>Ariston</vt:lpstr>
      <vt:lpstr>Calibri</vt:lpstr>
      <vt:lpstr>Calibri Light</vt:lpstr>
      <vt:lpstr>Times New Roman</vt:lpstr>
      <vt:lpstr>Office Theme</vt:lpstr>
      <vt:lpstr>ВЕЧЕР НА ПМГ  22 май 2018 г.</vt:lpstr>
      <vt:lpstr>45 години ПМГ </vt:lpstr>
      <vt:lpstr>Математика </vt:lpstr>
      <vt:lpstr>PowerPoint Presentation</vt:lpstr>
      <vt:lpstr>PowerPoint Presentation</vt:lpstr>
      <vt:lpstr>PowerPoint Presentation</vt:lpstr>
      <vt:lpstr>PowerPoint Presentation</vt:lpstr>
      <vt:lpstr>Български език и литература</vt:lpstr>
      <vt:lpstr>PowerPoint Presentation</vt:lpstr>
      <vt:lpstr>Английски език</vt:lpstr>
      <vt:lpstr>PowerPoint Presentation</vt:lpstr>
      <vt:lpstr>PowerPoint Presentation</vt:lpstr>
      <vt:lpstr>PowerPoint Presentation</vt:lpstr>
      <vt:lpstr>PowerPoint Presentation</vt:lpstr>
      <vt:lpstr>Природни науки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География и икономика</vt:lpstr>
      <vt:lpstr>Изобразително изкуство и фотография</vt:lpstr>
      <vt:lpstr>Изобразително изкуство и фотография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Информационни технологии и информатика</vt:lpstr>
      <vt:lpstr>PowerPoint Presentation</vt:lpstr>
      <vt:lpstr>PowerPoint Presentation</vt:lpstr>
      <vt:lpstr>PowerPoint Presentation</vt:lpstr>
      <vt:lpstr>PowerPoint Presentation</vt:lpstr>
      <vt:lpstr>Спорт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Музика</vt:lpstr>
      <vt:lpstr>PowerPoint Presentation</vt:lpstr>
      <vt:lpstr>Мис Кюстендилска пролет </vt:lpstr>
      <vt:lpstr>Виктория Ангелкова, 5 клас</vt:lpstr>
      <vt:lpstr>Дейвид Нешев, 5 клас</vt:lpstr>
      <vt:lpstr>Йоанна Атанасова, 6 клас</vt:lpstr>
      <vt:lpstr>Виктория Йорданова, 6 клас</vt:lpstr>
      <vt:lpstr>PowerPoint Presentation</vt:lpstr>
      <vt:lpstr>Александра Умленска, 7 клас</vt:lpstr>
      <vt:lpstr>PowerPoint Presentation</vt:lpstr>
      <vt:lpstr>Златин Йовев, 8 клас </vt:lpstr>
      <vt:lpstr>Христо Тодоров, 8 клас</vt:lpstr>
      <vt:lpstr>PowerPoint Presentation</vt:lpstr>
      <vt:lpstr>Ани Георгиева, 9 клас</vt:lpstr>
      <vt:lpstr>Бригита Андонова, 10 клас</vt:lpstr>
      <vt:lpstr>PowerPoint Presentation</vt:lpstr>
      <vt:lpstr>PowerPoint Presentation</vt:lpstr>
      <vt:lpstr>PowerPoint Presentation</vt:lpstr>
      <vt:lpstr>Светослав Георгиев, 12 клас</vt:lpstr>
      <vt:lpstr>Ученически съвет </vt:lpstr>
      <vt:lpstr>PowerPoint Presentation</vt:lpstr>
      <vt:lpstr>Кординатори</vt:lpstr>
      <vt:lpstr>PowerPoint Presentation</vt:lpstr>
      <vt:lpstr>С подкрепата на училищното ръководство:</vt:lpstr>
      <vt:lpstr>И благодарение на учителите:</vt:lpstr>
      <vt:lpstr>И благодарение на учителите: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Вечер на ПМГ</dc:title>
  <dc:creator>Plamen Antonov</dc:creator>
  <cp:lastModifiedBy>Toni</cp:lastModifiedBy>
  <cp:revision>318</cp:revision>
  <dcterms:created xsi:type="dcterms:W3CDTF">2018-05-09T17:07:56Z</dcterms:created>
  <dcterms:modified xsi:type="dcterms:W3CDTF">2018-05-21T21:25:30Z</dcterms:modified>
</cp:coreProperties>
</file>