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5"/>
  </p:notesMasterIdLst>
  <p:handoutMasterIdLst>
    <p:handoutMasterId r:id="rId16"/>
  </p:handoutMasterIdLst>
  <p:sldIdLst>
    <p:sldId id="256" r:id="rId5"/>
    <p:sldId id="273" r:id="rId6"/>
    <p:sldId id="264" r:id="rId7"/>
    <p:sldId id="262" r:id="rId8"/>
    <p:sldId id="263" r:id="rId9"/>
    <p:sldId id="266" r:id="rId10"/>
    <p:sldId id="272" r:id="rId11"/>
    <p:sldId id="267" r:id="rId12"/>
    <p:sldId id="271"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9AFC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332" autoAdjust="0"/>
  </p:normalViewPr>
  <p:slideViewPr>
    <p:cSldViewPr snapToGrid="0">
      <p:cViewPr varScale="1">
        <p:scale>
          <a:sx n="88" d="100"/>
          <a:sy n="88" d="100"/>
        </p:scale>
        <p:origin x="494" y="53"/>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10/13/2022</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10/13/2022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You can use this slide as your opening or closing slide.  Should you choose to use it as a closing, make sure you review the main points of your presentation.  One creative way to do that is by adding animations to the various graphics on a slide.  This slide has 4 different graphics, and, when you view the slideshow, you will see that you can click to reveal the next graphic.  Similarly, as you review the main topics in your presentation, you may want each point to show up when you are addressing that topic.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Add animation to images and graphics: </a:t>
            </a:r>
          </a:p>
          <a:p>
            <a:pPr marL="228600" indent="-228600">
              <a:buAutoNum type="arabicPeriod"/>
            </a:pPr>
            <a:r>
              <a:rPr lang="en-US" dirty="0">
                <a:latin typeface="Segoe UI" panose="020B0502040204020203" pitchFamily="34" charset="0"/>
                <a:cs typeface="Segoe UI" panose="020B0502040204020203" pitchFamily="34" charset="0"/>
              </a:rPr>
              <a:t>Select your image or graphic.</a:t>
            </a:r>
          </a:p>
          <a:p>
            <a:pPr marL="228600" indent="-228600">
              <a:buAutoNum type="arabicPeriod"/>
            </a:pPr>
            <a:r>
              <a:rPr lang="en-US" dirty="0">
                <a:latin typeface="Segoe UI" panose="020B0502040204020203" pitchFamily="34" charset="0"/>
                <a:cs typeface="Segoe UI" panose="020B0502040204020203" pitchFamily="34" charset="0"/>
              </a:rPr>
              <a:t>Click on the Animations tab.</a:t>
            </a:r>
          </a:p>
          <a:p>
            <a:pPr marL="228600" indent="-228600">
              <a:buAutoNum type="arabicPeriod"/>
            </a:pPr>
            <a:r>
              <a:rPr lang="en-US" dirty="0">
                <a:latin typeface="Segoe UI" panose="020B0502040204020203" pitchFamily="34" charset="0"/>
                <a:cs typeface="Segoe UI" panose="020B0502040204020203" pitchFamily="34" charset="0"/>
              </a:rPr>
              <a:t>Choose from the options.  The animation for this slide is “Split”.  The drop-down menu in the Animation section gives even more animations you can use.</a:t>
            </a:r>
          </a:p>
          <a:p>
            <a:pPr marL="228600" indent="-228600">
              <a:buAutoNum type="arabicPeriod"/>
            </a:pPr>
            <a:r>
              <a:rPr lang="en-US" dirty="0">
                <a:latin typeface="Segoe UI" panose="020B0502040204020203" pitchFamily="34" charset="0"/>
                <a:cs typeface="Segoe UI" panose="020B0502040204020203" pitchFamily="34" charset="0"/>
              </a:rPr>
              <a:t>If you have multiple graphics or images, you will see a number appear next to it that notes the order of the animations.</a:t>
            </a:r>
          </a:p>
          <a:p>
            <a:pPr marL="228600" indent="-228600">
              <a:buAutoNum type="arabicPeriod"/>
            </a:pPr>
            <a:endParaRPr lang="en-US"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Note: You will want to choose the animations carefully.  You do not want to make your audience dizzy from your presentation.</a:t>
            </a:r>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64420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After you’ve done your research, it’s time to put your presentation together.  The first step in the process is to introduce the topic.  This is a great time to connect your topic to something that your audience can relate.  In other words, why should they listen to all the information you will be sharing in your research presentation?  What is in it for them?  You may also want to include a graphic or image to grab their attention.</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Feel free to duplicate this slide by right-clicking on this slide in the slides pane to the left and select </a:t>
            </a:r>
            <a:r>
              <a:rPr lang="en-US" b="1" dirty="0">
                <a:latin typeface="Segoe UI" panose="020B0502040204020203" pitchFamily="34" charset="0"/>
                <a:cs typeface="Segoe UI" panose="020B0502040204020203" pitchFamily="34" charset="0"/>
              </a:rPr>
              <a:t>Duplicate Slide</a:t>
            </a:r>
            <a:r>
              <a:rPr lang="en-US" dirty="0">
                <a:latin typeface="Segoe UI" panose="020B0502040204020203" pitchFamily="34" charset="0"/>
                <a:cs typeface="Segoe UI" panose="020B0502040204020203" pitchFamily="34" charset="0"/>
              </a:rPr>
              <a:t>.</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The next step in your presentation is to state your claim or topic clearly.  Your teacher may even call this your thesis.  As you state your thesis, you may find that this layout is not the best layout for your claim or topic.  You can change the layout by clicking the drop-down menu next to the </a:t>
            </a:r>
            <a:r>
              <a:rPr lang="en-US" b="1" dirty="0">
                <a:latin typeface="Segoe UI" panose="020B0502040204020203" pitchFamily="34" charset="0"/>
                <a:cs typeface="Segoe UI" panose="020B0502040204020203" pitchFamily="34" charset="0"/>
              </a:rPr>
              <a:t>Layout</a:t>
            </a:r>
            <a:r>
              <a:rPr lang="en-US" dirty="0">
                <a:latin typeface="Segoe UI" panose="020B0502040204020203" pitchFamily="34" charset="0"/>
                <a:cs typeface="Segoe UI" panose="020B0502040204020203" pitchFamily="34" charset="0"/>
              </a:rPr>
              <a:t> in the </a:t>
            </a:r>
            <a:r>
              <a:rPr lang="en-US" b="1" dirty="0">
                <a:latin typeface="Segoe UI" panose="020B0502040204020203" pitchFamily="34" charset="0"/>
                <a:cs typeface="Segoe UI" panose="020B0502040204020203" pitchFamily="34" charset="0"/>
              </a:rPr>
              <a:t>Slides</a:t>
            </a:r>
            <a:r>
              <a:rPr lang="en-US" dirty="0">
                <a:latin typeface="Segoe UI" panose="020B0502040204020203" pitchFamily="34" charset="0"/>
                <a:cs typeface="Segoe UI" panose="020B0502040204020203" pitchFamily="34" charset="0"/>
              </a:rPr>
              <a:t> menu section.  You can choose </a:t>
            </a:r>
            <a:r>
              <a:rPr lang="en-US" b="1" dirty="0">
                <a:latin typeface="Segoe UI" panose="020B0502040204020203" pitchFamily="34" charset="0"/>
                <a:cs typeface="Segoe UI" panose="020B0502040204020203" pitchFamily="34" charset="0"/>
              </a:rPr>
              <a:t>Two Content</a:t>
            </a:r>
            <a:r>
              <a:rPr lang="en-US" dirty="0">
                <a:latin typeface="Segoe UI" panose="020B0502040204020203" pitchFamily="34" charset="0"/>
                <a:cs typeface="Segoe UI" panose="020B0502040204020203" pitchFamily="34" charset="0"/>
              </a:rPr>
              <a:t>, </a:t>
            </a:r>
            <a:r>
              <a:rPr lang="en-US" b="1" dirty="0">
                <a:latin typeface="Segoe UI" panose="020B0502040204020203" pitchFamily="34" charset="0"/>
                <a:cs typeface="Segoe UI" panose="020B0502040204020203" pitchFamily="34" charset="0"/>
              </a:rPr>
              <a:t>Comparison</a:t>
            </a:r>
            <a:r>
              <a:rPr lang="en-US" dirty="0">
                <a:latin typeface="Segoe UI" panose="020B0502040204020203" pitchFamily="34" charset="0"/>
                <a:cs typeface="Segoe UI" panose="020B0502040204020203" pitchFamily="34" charset="0"/>
              </a:rPr>
              <a:t>, or </a:t>
            </a:r>
            <a:r>
              <a:rPr lang="en-US" b="1" dirty="0">
                <a:latin typeface="Segoe UI" panose="020B0502040204020203" pitchFamily="34" charset="0"/>
                <a:cs typeface="Segoe UI" panose="020B0502040204020203" pitchFamily="34" charset="0"/>
              </a:rPr>
              <a:t>Picture with Caption</a:t>
            </a:r>
            <a:r>
              <a:rPr lang="en-US" dirty="0">
                <a:latin typeface="Segoe UI" panose="020B0502040204020203" pitchFamily="34" charset="0"/>
                <a:cs typeface="Segoe UI" panose="020B0502040204020203" pitchFamily="34" charset="0"/>
              </a:rPr>
              <a:t>.  </a:t>
            </a:r>
            <a:r>
              <a:rPr lang="en-US" i="1" dirty="0">
                <a:latin typeface="Segoe UI" panose="020B0502040204020203" pitchFamily="34" charset="0"/>
                <a:cs typeface="Segoe UI" panose="020B0502040204020203" pitchFamily="34" charset="0"/>
              </a:rPr>
              <a:t>Note: A different layout might change the look of the icons on this page.</a:t>
            </a:r>
          </a:p>
          <a:p>
            <a:endParaRPr lang="en-US" i="1" dirty="0">
              <a:latin typeface="Segoe UI" panose="020B0502040204020203" pitchFamily="34" charset="0"/>
              <a:cs typeface="Segoe UI" panose="020B0502040204020203" pitchFamily="34" charset="0"/>
            </a:endParaRPr>
          </a:p>
          <a:p>
            <a:r>
              <a:rPr lang="en-US" i="0" dirty="0">
                <a:latin typeface="Segoe UI" panose="020B0502040204020203" pitchFamily="34" charset="0"/>
                <a:cs typeface="Segoe UI" panose="020B0502040204020203" pitchFamily="34" charset="0"/>
              </a:rPr>
              <a:t>You will also want to state your facts.  You have done the research now share some of the interesting facts with your audience.  Facts do not have to be boring; you can communicate facts in a variety of ways by going to the Insert Tab.  In the Insert tab you can: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t>
            </a:r>
            <a:r>
              <a:rPr lang="en-US" b="1" i="0" dirty="0">
                <a:latin typeface="Segoe UI" panose="020B0502040204020203" pitchFamily="34" charset="0"/>
                <a:cs typeface="Segoe UI" panose="020B0502040204020203" pitchFamily="34" charset="0"/>
              </a:rPr>
              <a:t>pictures</a:t>
            </a:r>
            <a:r>
              <a:rPr lang="en-US" i="0" dirty="0">
                <a:latin typeface="Segoe UI" panose="020B0502040204020203" pitchFamily="34" charset="0"/>
                <a:cs typeface="Segoe UI" panose="020B0502040204020203" pitchFamily="34" charset="0"/>
              </a:rPr>
              <a:t> from your computer or </a:t>
            </a:r>
            <a:r>
              <a:rPr lang="en-US" b="1" i="0" dirty="0">
                <a:latin typeface="Segoe UI" panose="020B0502040204020203" pitchFamily="34" charset="0"/>
                <a:cs typeface="Segoe UI" panose="020B0502040204020203" pitchFamily="34" charset="0"/>
              </a:rPr>
              <a:t>online</a:t>
            </a:r>
            <a:r>
              <a:rPr lang="en-US" i="0" dirty="0">
                <a:latin typeface="Segoe UI" panose="020B0502040204020203" pitchFamily="34" charset="0"/>
                <a:cs typeface="Segoe UI" panose="020B0502040204020203" pitchFamily="34" charset="0"/>
              </a:rPr>
              <a: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Add a </a:t>
            </a:r>
            <a:r>
              <a:rPr lang="en-US" b="1" i="0" dirty="0">
                <a:latin typeface="Segoe UI" panose="020B0502040204020203" pitchFamily="34" charset="0"/>
                <a:cs typeface="Segoe UI" panose="020B0502040204020203" pitchFamily="34" charset="0"/>
              </a:rPr>
              <a:t>chart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Create some </a:t>
            </a:r>
            <a:r>
              <a:rPr lang="en-US" b="1" i="0" dirty="0">
                <a:latin typeface="Segoe UI" panose="020B0502040204020203" pitchFamily="34" charset="0"/>
                <a:cs typeface="Segoe UI" panose="020B0502040204020203" pitchFamily="34" charset="0"/>
              </a:rPr>
              <a:t>SmartArt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 variety of icons to help your facts come to life.  Note: You can change the color of the icons by selecting the icon and then click on the </a:t>
            </a:r>
            <a:r>
              <a:rPr lang="en-US" b="1" i="0" dirty="0">
                <a:latin typeface="Segoe UI" panose="020B0502040204020203" pitchFamily="34" charset="0"/>
                <a:cs typeface="Segoe UI" panose="020B0502040204020203" pitchFamily="34" charset="0"/>
              </a:rPr>
              <a:t>Format</a:t>
            </a:r>
            <a:r>
              <a:rPr lang="en-US" i="0" dirty="0">
                <a:latin typeface="Segoe UI" panose="020B0502040204020203" pitchFamily="34" charset="0"/>
                <a:cs typeface="Segoe UI" panose="020B0502040204020203" pitchFamily="34" charset="0"/>
              </a:rPr>
              <a:t> tab and then </a:t>
            </a:r>
            <a:r>
              <a:rPr lang="en-US" b="1" i="0" dirty="0">
                <a:latin typeface="Segoe UI" panose="020B0502040204020203" pitchFamily="34" charset="0"/>
                <a:cs typeface="Segoe UI" panose="020B0502040204020203" pitchFamily="34" charset="0"/>
              </a:rPr>
              <a:t>Graphics Fill</a:t>
            </a:r>
            <a:r>
              <a:rPr lang="en-US" i="0" dirty="0">
                <a:latin typeface="Segoe UI" panose="020B0502040204020203" pitchFamily="34" charset="0"/>
                <a:cs typeface="Segoe UI" panose="020B0502040204020203" pitchFamily="34" charset="0"/>
              </a:rPr>
              <a:t>.  From there, you will choose a color from the list or choose </a:t>
            </a:r>
            <a:r>
              <a:rPr lang="en-US" b="1" i="0" dirty="0">
                <a:latin typeface="Segoe UI" panose="020B0502040204020203" pitchFamily="34" charset="0"/>
                <a:cs typeface="Segoe UI" panose="020B0502040204020203" pitchFamily="34" charset="0"/>
              </a:rPr>
              <a:t>More Fill Colors </a:t>
            </a:r>
            <a:r>
              <a:rPr lang="en-US" i="0" dirty="0">
                <a:latin typeface="Segoe UI" panose="020B0502040204020203" pitchFamily="34" charset="0"/>
                <a:cs typeface="Segoe UI" panose="020B0502040204020203" pitchFamily="34" charset="0"/>
              </a:rPr>
              <a:t>to give you more options.</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Since this research presentation is a result of your hard work and searching, you want to make sure you support the claims or points in your presentation with facts from your research findings.  Make sure you give the author proper credit for helping you share your ideas.  If one of your sources has a video that is relevant to your topic, you can add the video as added support.  Keep in mind the length of the video and the amount of time you have for your presentation.  For a 5 minute speech, the video should be no longer than 30 seconds.  </a:t>
            </a:r>
          </a:p>
          <a:p>
            <a:endParaRPr lang="en-US" dirty="0">
              <a:latin typeface="Segoe UI" panose="020B0502040204020203" pitchFamily="34" charset="0"/>
              <a:cs typeface="Segoe UI" panose="020B0502040204020203" pitchFamily="34" charset="0"/>
            </a:endParaRPr>
          </a:p>
          <a:p>
            <a:r>
              <a:rPr lang="en-US" b="1" i="1" dirty="0">
                <a:latin typeface="Segoe UI" panose="020B0502040204020203" pitchFamily="34" charset="0"/>
                <a:cs typeface="Segoe UI" panose="020B0502040204020203" pitchFamily="34" charset="0"/>
              </a:rPr>
              <a:t>Questions to consider: </a:t>
            </a:r>
          </a:p>
          <a:p>
            <a:pPr marL="228600" indent="-228600">
              <a:buAutoNum type="arabicPeriod"/>
            </a:pPr>
            <a:r>
              <a:rPr lang="en-US" dirty="0">
                <a:latin typeface="Segoe UI" panose="020B0502040204020203" pitchFamily="34" charset="0"/>
                <a:cs typeface="Segoe UI" panose="020B0502040204020203" pitchFamily="34" charset="0"/>
              </a:rPr>
              <a:t>How will you state the author of the source?</a:t>
            </a:r>
          </a:p>
          <a:p>
            <a:pPr marL="228600" indent="-228600">
              <a:buAutoNum type="arabicPeriod"/>
            </a:pPr>
            <a:r>
              <a:rPr lang="en-US" dirty="0">
                <a:latin typeface="Segoe UI" panose="020B0502040204020203" pitchFamily="34" charset="0"/>
                <a:cs typeface="Segoe UI" panose="020B0502040204020203" pitchFamily="34" charset="0"/>
              </a:rPr>
              <a:t>Will you need to cite the source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What are some ways you can engage your audience so they feel like they are a part of the presentation?  Some ideas to consider is by taking a quick poll like: by a show of hands, how many of you think school uniforms are a way to cut down on bullying?  Another suggestion is to have them hold up a certain number of fingers to see if they agree or disagree.  Finally, you can share a story that the audience can relate to that makes them laugh.</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After all the applause, your audience may have some questions.  Be prepared to answer some of their questions by making a list of questions you think they might ask. You may also want to share the presentation with them by providing the link to your presentation, if they want more information.</a:t>
            </a:r>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1335805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Now, that you have narrowed your topic, you will want to organize your research in a structure that works.  There are some common organizational patterns based on the kind of research you are doing.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Organizational Structures: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Cause and Effect- this kind of structure is great for explaining the causes and effects of a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Compare and Contrast- in this pattern you highlight the similarities and differences of the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Explain process- this structure is great for outlining a series of steps to follow;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Definition- if you want to make sure your audience understands what something is using illustrations, meanings, clarifying misconceptions, you may want to use this structure</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Classification- a common organizational structure is grouping like topics or facts from the research together.  For instance, in the internet safety about social media apps, you may organize the research where you look at each social media app one at a time</a:t>
            </a:r>
          </a:p>
        </p:txBody>
      </p:sp>
      <p:sp>
        <p:nvSpPr>
          <p:cNvPr id="4" name="Slide Number Placeholder 3"/>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182534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When conducting research, it is easy to go to one source: Wikipedia.  However, you need to include a variety of sources in your research. Consider the following sources: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Who can I interview to get more information on the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 topic current and will it be relevant to my audience?</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articles, blogs, and magazines may have something related to my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there a YouTube video on the topic? If so, what is it about?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images can I find related to the topic?</a:t>
            </a:r>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Segoe UI" panose="020B0502040204020203" pitchFamily="34" charset="0"/>
                <a:cs typeface="Segoe UI" panose="020B0502040204020203" pitchFamily="34" charset="0"/>
              </a:rPr>
              <a:t>After consulting a variety of sources, you will need to narrow your topic.  For example, the topic of internet safety is huge, but you could narrow that topic to include internet safety in regards to social media apps that teenagers are using heavily.  A topic like that is more specific and will be relevant to your peers.  Some questions to think about to help you narrow your topic: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of the research interest me the most?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of the research will interest my audience the most?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will the audience find more engaging? Shocking? Inspiring?</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4224310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10/13/2022</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10/13/2022</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jpeg"/><Relationship Id="rId7" Type="http://schemas.openxmlformats.org/officeDocument/2006/relationships/image" Target="../media/image4.svg"/><Relationship Id="rId12"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8.svg"/><Relationship Id="rId5" Type="http://schemas.openxmlformats.org/officeDocument/2006/relationships/image" Target="../media/image2.svg"/><Relationship Id="rId15" Type="http://schemas.openxmlformats.org/officeDocument/2006/relationships/image" Target="../media/image8.jpg"/><Relationship Id="rId10" Type="http://schemas.openxmlformats.org/officeDocument/2006/relationships/image" Target="../media/image4.png"/><Relationship Id="rId9" Type="http://schemas.openxmlformats.org/officeDocument/2006/relationships/image" Target="../media/image6.svg"/><Relationship Id="rId1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4.png"/><Relationship Id="rId7" Type="http://schemas.openxmlformats.org/officeDocument/2006/relationships/image" Target="../media/image3.png"/><Relationship Id="rId12"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2.png"/><Relationship Id="rId10" Type="http://schemas.openxmlformats.org/officeDocument/2006/relationships/image" Target="../media/image2.svg"/><Relationship Id="rId9"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12"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11" Type="http://schemas.openxmlformats.org/officeDocument/2006/relationships/hyperlink" Target="2.%20&#1051;&#1080;&#1095;&#1077;&#1085;%20&#1087;&#1088;&#1086;&#1092;&#1080;&#1083;" TargetMode="External"/><Relationship Id="rId10"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2.xml"/><Relationship Id="rId10" Type="http://schemas.openxmlformats.org/officeDocument/2006/relationships/image" Target="../media/image13.jpeg"/><Relationship Id="rId9" Type="http://schemas.openxmlformats.org/officeDocument/2006/relationships/hyperlink" Target="3.%20&#1055;&#1088;&#1086;&#1092;&#1077;&#1089;&#1080;&#1086;&#1085;&#1072;&#1083;&#1077;&#1085;%20&#1087;&#1088;&#1086;&#1092;&#1080;&#1083;"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7.png"/><Relationship Id="rId3" Type="http://schemas.openxmlformats.org/officeDocument/2006/relationships/image" Target="../media/image1.png"/><Relationship Id="rId12"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 Id="rId11" Type="http://schemas.openxmlformats.org/officeDocument/2006/relationships/image" Target="../media/image15.png"/><Relationship Id="rId10" Type="http://schemas.openxmlformats.org/officeDocument/2006/relationships/image" Target="../media/image14.png"/><Relationship Id="rId9" Type="http://schemas.openxmlformats.org/officeDocument/2006/relationships/hyperlink" Target="4.%20&#1052;&#1086;&#1103;&#1090;%20&#1072;&#1083;&#1073;&#1091;&#1084;" TargetMode="External"/><Relationship Id="rId1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3" Type="http://schemas.openxmlformats.org/officeDocument/2006/relationships/image" Target="../media/image25.jpeg"/><Relationship Id="rId3" Type="http://schemas.openxmlformats.org/officeDocument/2006/relationships/hyperlink" Target="5.%20&#1054;&#1094;&#1077;&#1085;&#1082;&#1072;%20&#1079;&#1072;%20&#1088;&#1072;&#1073;&#1086;&#1090;&#1072;&#1090;&#1072;%20&#1086;&#1090;%20&#1076;&#1088;&#1091;&#1075;&#1080;%20&#1083;&#1080;&#1094;&#1072;" TargetMode="External"/><Relationship Id="rId12"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 Id="rId11" Type="http://schemas.openxmlformats.org/officeDocument/2006/relationships/image" Target="../media/image23.png"/><Relationship Id="rId10" Type="http://schemas.openxmlformats.org/officeDocument/2006/relationships/image" Target="../media/image22.png"/><Relationship Id="rId4" Type="http://schemas.openxmlformats.org/officeDocument/2006/relationships/image" Target="../media/image4.png"/><Relationship Id="rId9" Type="http://schemas.openxmlformats.org/officeDocument/2006/relationships/image" Target="../media/image17.sv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3778236" y="3779207"/>
            <a:ext cx="7037810" cy="1299344"/>
          </a:xfrm>
        </p:spPr>
        <p:txBody>
          <a:bodyPr anchor="t">
            <a:noAutofit/>
          </a:bodyPr>
          <a:lstStyle/>
          <a:p>
            <a:r>
              <a:rPr lang="bg-BG" sz="3200" b="1" dirty="0" smtClean="0">
                <a:latin typeface="Arial Black" panose="020B0A04020102020204" pitchFamily="34" charset="0"/>
                <a:cs typeface="Segoe UI" panose="020B0502040204020203" pitchFamily="34" charset="0"/>
              </a:rPr>
              <a:t>Национален форум </a:t>
            </a:r>
            <a:br>
              <a:rPr lang="bg-BG" sz="3200" b="1" dirty="0" smtClean="0">
                <a:latin typeface="Arial Black" panose="020B0A04020102020204" pitchFamily="34" charset="0"/>
                <a:cs typeface="Segoe UI" panose="020B0502040204020203" pitchFamily="34" charset="0"/>
              </a:rPr>
            </a:br>
            <a:r>
              <a:rPr lang="bg-BG" sz="3200" b="1" dirty="0" smtClean="0">
                <a:latin typeface="Arial Black" panose="020B0A04020102020204" pitchFamily="34" charset="0"/>
                <a:cs typeface="Segoe UI" panose="020B0502040204020203" pitchFamily="34" charset="0"/>
              </a:rPr>
              <a:t>„Училищата с иновации за бъдещето“</a:t>
            </a:r>
            <a:endParaRPr lang="en-US" sz="2400" b="1" dirty="0">
              <a:latin typeface="Arial Black" panose="020B0A04020102020204" pitchFamily="34" charset="0"/>
              <a:cs typeface="Segoe UI" panose="020B0502040204020203" pitchFamily="34" charset="0"/>
            </a:endParaRP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371368" y="6284134"/>
            <a:ext cx="5609219" cy="468761"/>
          </a:xfrm>
        </p:spPr>
        <p:txBody>
          <a:bodyPr anchor="b">
            <a:normAutofit fontScale="92500" lnSpcReduction="10000"/>
          </a:bodyPr>
          <a:lstStyle/>
          <a:p>
            <a:pPr algn="l"/>
            <a:r>
              <a:rPr lang="bg-BG" b="1" dirty="0" smtClean="0">
                <a:latin typeface="Arial Black" panose="020B0A04020102020204" pitchFamily="34" charset="0"/>
              </a:rPr>
              <a:t>                 </a:t>
            </a:r>
            <a:r>
              <a:rPr lang="bg-BG" sz="3000" dirty="0" smtClean="0">
                <a:latin typeface="Arial" panose="020B0604020202020204" pitchFamily="34" charset="0"/>
                <a:cs typeface="Arial" panose="020B0604020202020204" pitchFamily="34" charset="0"/>
              </a:rPr>
              <a:t>21 октомври 2022</a:t>
            </a:r>
            <a:endParaRPr lang="en-US" sz="3000" dirty="0">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980302" y="1293093"/>
            <a:ext cx="1827742" cy="1827742"/>
          </a:xfrm>
          <a:prstGeom prst="rect">
            <a:avLst/>
          </a:prstGeom>
        </p:spPr>
      </p:pic>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402491" y="3780826"/>
            <a:ext cx="2425066" cy="242506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9874968" y="500843"/>
            <a:ext cx="1972692" cy="1972692"/>
          </a:xfrm>
          <a:prstGeom prst="rect">
            <a:avLst/>
          </a:prstGeom>
        </p:spPr>
      </p:pic>
      <p:sp>
        <p:nvSpPr>
          <p:cNvPr id="16" name="Subtitle 2">
            <a:extLst>
              <a:ext uri="{FF2B5EF4-FFF2-40B4-BE49-F238E27FC236}">
                <a16:creationId xmlns:a16="http://schemas.microsoft.com/office/drawing/2014/main" id="{814253EE-4FA2-4843-BE27-C7D5B08FFB81}"/>
              </a:ext>
            </a:extLst>
          </p:cNvPr>
          <p:cNvSpPr txBox="1">
            <a:spLocks/>
          </p:cNvSpPr>
          <p:nvPr/>
        </p:nvSpPr>
        <p:spPr>
          <a:xfrm>
            <a:off x="3730752" y="5127400"/>
            <a:ext cx="7318825" cy="1404029"/>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bg-BG"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883766" y="1240443"/>
            <a:ext cx="1954704" cy="1954704"/>
          </a:xfrm>
          <a:prstGeom prst="rect">
            <a:avLst/>
          </a:prstGeom>
        </p:spPr>
      </p:pic>
      <p:pic>
        <p:nvPicPr>
          <p:cNvPr id="20" name="Picture 19" descr="C:\Users\PMG_AB_13\Desktop\ПМГ 2.jpg"/>
          <p:cNvPicPr/>
          <p:nvPr/>
        </p:nvPicPr>
        <p:blipFill>
          <a:blip r:embed="rId13">
            <a:extLst>
              <a:ext uri="{28A0092B-C50C-407E-A947-70E740481C1C}">
                <a14:useLocalDpi xmlns:a14="http://schemas.microsoft.com/office/drawing/2010/main" val="0"/>
              </a:ext>
            </a:extLst>
          </a:blip>
          <a:srcRect/>
          <a:stretch>
            <a:fillRect/>
          </a:stretch>
        </p:blipFill>
        <p:spPr bwMode="auto">
          <a:xfrm>
            <a:off x="1865376" y="-402897"/>
            <a:ext cx="2730366" cy="2682027"/>
          </a:xfrm>
          <a:prstGeom prst="ellipse">
            <a:avLst/>
          </a:prstGeom>
          <a:ln>
            <a:noFill/>
          </a:ln>
          <a:effectLst>
            <a:softEdge rad="112500"/>
          </a:effectLst>
        </p:spPr>
      </p:pic>
      <p:pic>
        <p:nvPicPr>
          <p:cNvPr id="21" name="Picture 20" descr="C:\Users\PMG_AB_13\Desktop\КН.jpg"/>
          <p:cNvPicPr/>
          <p:nvPr/>
        </p:nvPicPr>
        <p:blipFill>
          <a:blip r:embed="rId14">
            <a:extLst>
              <a:ext uri="{28A0092B-C50C-407E-A947-70E740481C1C}">
                <a14:useLocalDpi xmlns:a14="http://schemas.microsoft.com/office/drawing/2010/main" val="0"/>
              </a:ext>
            </a:extLst>
          </a:blip>
          <a:srcRect/>
          <a:stretch>
            <a:fillRect/>
          </a:stretch>
        </p:blipFill>
        <p:spPr bwMode="auto">
          <a:xfrm>
            <a:off x="0" y="3030583"/>
            <a:ext cx="3375745" cy="3331956"/>
          </a:xfrm>
          <a:prstGeom prst="ellipse">
            <a:avLst/>
          </a:prstGeom>
          <a:ln>
            <a:noFill/>
          </a:ln>
          <a:effectLst>
            <a:softEdge rad="112500"/>
          </a:effectLst>
        </p:spPr>
      </p:pic>
      <p:pic>
        <p:nvPicPr>
          <p:cNvPr id="8" name="Picture 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180515" y="164574"/>
            <a:ext cx="3177677" cy="2936120"/>
          </a:xfrm>
          <a:prstGeom prst="ellipse">
            <a:avLst/>
          </a:prstGeom>
          <a:ln>
            <a:noFill/>
          </a:ln>
          <a:effectLst>
            <a:softEdge rad="112500"/>
          </a:effectLst>
        </p:spPr>
      </p:pic>
      <p:sp>
        <p:nvSpPr>
          <p:cNvPr id="10" name="TextBox 9"/>
          <p:cNvSpPr txBox="1"/>
          <p:nvPr/>
        </p:nvSpPr>
        <p:spPr>
          <a:xfrm>
            <a:off x="3983412" y="5259800"/>
            <a:ext cx="7096983" cy="1077218"/>
          </a:xfrm>
          <a:prstGeom prst="rect">
            <a:avLst/>
          </a:prstGeom>
          <a:noFill/>
        </p:spPr>
        <p:txBody>
          <a:bodyPr wrap="square" rtlCol="0">
            <a:spAutoFit/>
          </a:bodyPr>
          <a:lstStyle/>
          <a:p>
            <a:pPr algn="ctr"/>
            <a:r>
              <a:rPr lang="bg-BG" sz="3200" dirty="0" smtClean="0"/>
              <a:t>Национален дворец на културата                            София</a:t>
            </a:r>
            <a:endParaRPr lang="en-US" sz="3200" dirty="0"/>
          </a:p>
        </p:txBody>
      </p:sp>
      <p:cxnSp>
        <p:nvCxnSpPr>
          <p:cNvPr id="13" name="Straight Connector 12"/>
          <p:cNvCxnSpPr/>
          <p:nvPr/>
        </p:nvCxnSpPr>
        <p:spPr>
          <a:xfrm>
            <a:off x="4569797" y="5259800"/>
            <a:ext cx="5924212"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43502">
              <a:schemeClr val="bg1"/>
            </a:gs>
            <a:gs pos="25000">
              <a:schemeClr val="bg1"/>
            </a:gs>
            <a:gs pos="83000">
              <a:schemeClr val="bg1"/>
            </a:gs>
            <a:gs pos="100000">
              <a:schemeClr val="bg1">
                <a:lumMod val="75000"/>
              </a:schemeClr>
            </a:gs>
          </a:gsLst>
          <a:lin ang="5400000" scaled="1"/>
        </a:gradFill>
        <a:effectLst/>
      </p:bgPr>
    </p:bg>
    <p:spTree>
      <p:nvGrpSpPr>
        <p:cNvPr id="1" name=""/>
        <p:cNvGrpSpPr/>
        <p:nvPr/>
      </p:nvGrpSpPr>
      <p:grpSpPr>
        <a:xfrm>
          <a:off x="0" y="0"/>
          <a:ext cx="0" cy="0"/>
          <a:chOff x="0" y="0"/>
          <a:chExt cx="0" cy="0"/>
        </a:xfrm>
      </p:grpSpPr>
      <p:sp>
        <p:nvSpPr>
          <p:cNvPr id="5" name="TextBox 4"/>
          <p:cNvSpPr txBox="1"/>
          <p:nvPr/>
        </p:nvSpPr>
        <p:spPr>
          <a:xfrm>
            <a:off x="5817326" y="635726"/>
            <a:ext cx="5913119" cy="717119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bg-BG" sz="2000" b="1" u="sng" dirty="0" smtClean="0">
                <a:solidFill>
                  <a:schemeClr val="tx1"/>
                </a:solidFill>
                <a:latin typeface="Monotype Corsiva" panose="03010101010201010101" pitchFamily="66" charset="0"/>
              </a:rPr>
              <a:t> </a:t>
            </a:r>
            <a:endParaRPr lang="bg-BG" sz="2000" b="1" i="1" dirty="0">
              <a:solidFill>
                <a:schemeClr val="tx1"/>
              </a:solidFill>
              <a:latin typeface="Monotype Corsiva" panose="03010101010201010101" pitchFamily="66" charset="0"/>
            </a:endParaRPr>
          </a:p>
          <a:p>
            <a:endParaRPr lang="bg-BG" sz="2000" i="1" dirty="0" smtClean="0">
              <a:solidFill>
                <a:schemeClr val="tx1"/>
              </a:solidFill>
              <a:latin typeface="Monotype Corsiva" panose="03010101010201010101" pitchFamily="66" charset="0"/>
            </a:endParaRPr>
          </a:p>
          <a:p>
            <a:r>
              <a:rPr lang="bg-BG" sz="2000" i="1" dirty="0" smtClean="0">
                <a:solidFill>
                  <a:srgbClr val="002060"/>
                </a:solidFill>
                <a:latin typeface="Monotype Corsiva" panose="03010101010201010101" pitchFamily="66" charset="0"/>
              </a:rPr>
              <a:t> </a:t>
            </a:r>
          </a:p>
          <a:p>
            <a:pPr marL="342900" indent="-342900" algn="just">
              <a:buFont typeface="Arial" panose="020B0604020202020204" pitchFamily="34" charset="0"/>
              <a:buChar char="•"/>
            </a:pPr>
            <a:r>
              <a:rPr lang="bg-BG" sz="2000" i="1" dirty="0" smtClean="0">
                <a:solidFill>
                  <a:srgbClr val="002060"/>
                </a:solidFill>
                <a:latin typeface="Monotype Corsiva" panose="03010101010201010101" pitchFamily="66" charset="0"/>
              </a:rPr>
              <a:t> </a:t>
            </a:r>
            <a:r>
              <a:rPr lang="ru-RU" sz="2000" dirty="0">
                <a:latin typeface="Century Schoolbook" panose="02040604050505020304" pitchFamily="18" charset="0"/>
              </a:rPr>
              <a:t>Интегриране на знания, умения и отношения от една предметна област в </a:t>
            </a:r>
            <a:r>
              <a:rPr lang="ru-RU" sz="2000" dirty="0" smtClean="0">
                <a:latin typeface="Century Schoolbook" panose="02040604050505020304" pitchFamily="18" charset="0"/>
              </a:rPr>
              <a:t>друга.</a:t>
            </a:r>
            <a:endParaRPr lang="ru-RU" sz="2000" dirty="0">
              <a:latin typeface="Century Schoolbook" panose="02040604050505020304" pitchFamily="18" charset="0"/>
            </a:endParaRPr>
          </a:p>
          <a:p>
            <a:pPr marL="342900" indent="-342900" algn="just">
              <a:buFont typeface="Arial" panose="020B0604020202020204" pitchFamily="34" charset="0"/>
              <a:buChar char="•"/>
            </a:pPr>
            <a:r>
              <a:rPr lang="ru-RU" sz="2000" dirty="0">
                <a:latin typeface="Century Schoolbook" panose="02040604050505020304" pitchFamily="18" charset="0"/>
              </a:rPr>
              <a:t>Поставя се акцент върху практическата значимост на ученето, създава се тясна връзка между теорията и </a:t>
            </a:r>
            <a:r>
              <a:rPr lang="ru-RU" sz="2000" dirty="0" smtClean="0">
                <a:latin typeface="Century Schoolbook" panose="02040604050505020304" pitchFamily="18" charset="0"/>
              </a:rPr>
              <a:t>практиката.</a:t>
            </a:r>
            <a:endParaRPr lang="ru-RU" sz="2000" dirty="0">
              <a:latin typeface="Century Schoolbook" panose="02040604050505020304" pitchFamily="18" charset="0"/>
            </a:endParaRPr>
          </a:p>
          <a:p>
            <a:pPr marL="342900" indent="-342900" algn="just">
              <a:buFont typeface="Arial" panose="020B0604020202020204" pitchFamily="34" charset="0"/>
              <a:buChar char="•"/>
            </a:pPr>
            <a:r>
              <a:rPr lang="ru-RU" sz="2000" dirty="0">
                <a:latin typeface="Century Schoolbook" panose="02040604050505020304" pitchFamily="18" charset="0"/>
              </a:rPr>
              <a:t>Стимулират се креативността и иновациите, повишава се интересът на ученика към учебната </a:t>
            </a:r>
            <a:r>
              <a:rPr lang="ru-RU" sz="2000" dirty="0" smtClean="0">
                <a:latin typeface="Century Schoolbook" panose="02040604050505020304" pitchFamily="18" charset="0"/>
              </a:rPr>
              <a:t>работа.</a:t>
            </a:r>
            <a:endParaRPr lang="ru-RU" sz="2000" dirty="0">
              <a:latin typeface="Century Schoolbook" panose="02040604050505020304" pitchFamily="18" charset="0"/>
            </a:endParaRPr>
          </a:p>
          <a:p>
            <a:pPr marL="342900" indent="-342900" algn="just">
              <a:buFont typeface="Arial" panose="020B0604020202020204" pitchFamily="34" charset="0"/>
              <a:buChar char="•"/>
            </a:pPr>
            <a:r>
              <a:rPr lang="ru-RU" sz="2000" dirty="0">
                <a:latin typeface="Century Schoolbook" panose="02040604050505020304" pitchFamily="18" charset="0"/>
              </a:rPr>
              <a:t>Поставя се фокус върху резултата като комплекс от умения за действие в различни нестандартни </a:t>
            </a:r>
            <a:r>
              <a:rPr lang="ru-RU" sz="2000" dirty="0" smtClean="0">
                <a:latin typeface="Century Schoolbook" panose="02040604050505020304" pitchFamily="18" charset="0"/>
              </a:rPr>
              <a:t>ситуации.</a:t>
            </a:r>
            <a:endParaRPr lang="ru-RU" sz="2000" dirty="0">
              <a:latin typeface="Century Schoolbook" panose="02040604050505020304" pitchFamily="18" charset="0"/>
            </a:endParaRPr>
          </a:p>
          <a:p>
            <a:pPr marL="342900" indent="-342900" algn="just">
              <a:buFont typeface="Arial" panose="020B0604020202020204" pitchFamily="34" charset="0"/>
              <a:buChar char="•"/>
            </a:pPr>
            <a:r>
              <a:rPr lang="ru-RU" sz="2000" dirty="0">
                <a:latin typeface="Century Schoolbook" panose="02040604050505020304" pitchFamily="18" charset="0"/>
              </a:rPr>
              <a:t>Осъзнаване смисъла от придобиването на знания и </a:t>
            </a:r>
            <a:r>
              <a:rPr lang="ru-RU" sz="2000" dirty="0" smtClean="0">
                <a:latin typeface="Century Schoolbook" panose="02040604050505020304" pitchFamily="18" charset="0"/>
              </a:rPr>
              <a:t>умения.</a:t>
            </a:r>
            <a:endParaRPr lang="ru-RU" sz="2000" dirty="0">
              <a:latin typeface="Century Schoolbook" panose="02040604050505020304" pitchFamily="18" charset="0"/>
            </a:endParaRPr>
          </a:p>
          <a:p>
            <a:pPr marL="342900" indent="-342900" algn="just">
              <a:buFont typeface="Arial" panose="020B0604020202020204" pitchFamily="34" charset="0"/>
              <a:buChar char="•"/>
            </a:pPr>
            <a:r>
              <a:rPr lang="bg-BG" sz="2000" dirty="0">
                <a:latin typeface="Century Schoolbook" panose="02040604050505020304" pitchFamily="18" charset="0"/>
              </a:rPr>
              <a:t>Реализира се предпочитана от учениците личностна </a:t>
            </a:r>
            <a:r>
              <a:rPr lang="bg-BG" sz="2000" dirty="0" smtClean="0">
                <a:latin typeface="Century Schoolbook" panose="02040604050505020304" pitchFamily="18" charset="0"/>
              </a:rPr>
              <a:t>изява.</a:t>
            </a:r>
            <a:endParaRPr lang="en-US" sz="2000" dirty="0">
              <a:latin typeface="Century Schoolbook" panose="02040604050505020304" pitchFamily="18" charset="0"/>
            </a:endParaRPr>
          </a:p>
          <a:p>
            <a:endParaRPr lang="bg-BG" sz="2000" i="1" dirty="0" smtClean="0">
              <a:solidFill>
                <a:srgbClr val="002060"/>
              </a:solidFill>
              <a:latin typeface="Century Schoolbook" panose="02040604050505020304" pitchFamily="18" charset="0"/>
            </a:endParaRPr>
          </a:p>
          <a:p>
            <a:r>
              <a:rPr lang="bg-BG" sz="2000" i="1" dirty="0" smtClean="0">
                <a:solidFill>
                  <a:srgbClr val="002060"/>
                </a:solidFill>
                <a:latin typeface="Century Schoolbook" panose="02040604050505020304" pitchFamily="18" charset="0"/>
              </a:rPr>
              <a:t> </a:t>
            </a:r>
          </a:p>
          <a:p>
            <a:endParaRPr lang="bg-BG" sz="2000" i="1" dirty="0" smtClean="0">
              <a:solidFill>
                <a:srgbClr val="002060"/>
              </a:solidFill>
              <a:latin typeface="Monotype Corsiva" panose="03010101010201010101" pitchFamily="66" charset="0"/>
            </a:endParaRPr>
          </a:p>
          <a:p>
            <a:r>
              <a:rPr lang="bg-BG" sz="2000" i="1" dirty="0" smtClean="0">
                <a:solidFill>
                  <a:srgbClr val="002060"/>
                </a:solidFill>
                <a:latin typeface="Monotype Corsiva" panose="03010101010201010101" pitchFamily="66" charset="0"/>
              </a:rPr>
              <a:t> </a:t>
            </a:r>
            <a:endParaRPr lang="bg-BG" sz="2000" i="1" dirty="0">
              <a:latin typeface="Monotype Corsiva" panose="03010101010201010101" pitchFamily="66" charset="0"/>
            </a:endParaRPr>
          </a:p>
        </p:txBody>
      </p:sp>
      <p:pic>
        <p:nvPicPr>
          <p:cNvPr id="6" name="Picture 5"/>
          <p:cNvPicPr>
            <a:picLocks noChangeAspect="1"/>
          </p:cNvPicPr>
          <p:nvPr/>
        </p:nvPicPr>
        <p:blipFill>
          <a:blip r:embed="rId2"/>
          <a:stretch>
            <a:fillRect/>
          </a:stretch>
        </p:blipFill>
        <p:spPr>
          <a:xfrm>
            <a:off x="356178" y="394984"/>
            <a:ext cx="3519136" cy="28285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7811023" y="635726"/>
            <a:ext cx="2566728" cy="523220"/>
          </a:xfrm>
          <a:prstGeom prst="rect">
            <a:avLst/>
          </a:prstGeom>
          <a:noFill/>
        </p:spPr>
        <p:txBody>
          <a:bodyPr wrap="none" rtlCol="0">
            <a:spAutoFit/>
          </a:bodyPr>
          <a:lstStyle/>
          <a:p>
            <a:r>
              <a:rPr lang="bg-BG" sz="2800" b="1" dirty="0" smtClean="0">
                <a:latin typeface="Century Schoolbook" panose="02040604050505020304" pitchFamily="18" charset="0"/>
              </a:rPr>
              <a:t>Резултатите</a:t>
            </a:r>
            <a:endParaRPr lang="en-US" sz="2800" b="1" dirty="0">
              <a:latin typeface="Century Schoolbook" panose="02040604050505020304" pitchFamily="18" charset="0"/>
            </a:endParaRPr>
          </a:p>
        </p:txBody>
      </p:sp>
      <p:pic>
        <p:nvPicPr>
          <p:cNvPr id="8" name="Picture 7"/>
          <p:cNvPicPr>
            <a:picLocks noChangeAspect="1"/>
          </p:cNvPicPr>
          <p:nvPr/>
        </p:nvPicPr>
        <p:blipFill>
          <a:blip r:embed="rId3"/>
          <a:stretch>
            <a:fillRect/>
          </a:stretch>
        </p:blipFill>
        <p:spPr>
          <a:xfrm>
            <a:off x="6651069" y="394984"/>
            <a:ext cx="1046743" cy="1004704"/>
          </a:xfrm>
          <a:prstGeom prst="rect">
            <a:avLst/>
          </a:prstGeom>
        </p:spPr>
      </p:pic>
      <p:pic>
        <p:nvPicPr>
          <p:cNvPr id="2050" name="Picture 2" descr="https://www.pmgkn.com/images/gallery/2022-pokana/pokana-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6364" y="3518908"/>
            <a:ext cx="4028306" cy="30212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1336445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35085" y="230260"/>
            <a:ext cx="8523515" cy="1325563"/>
          </a:xfrm>
        </p:spPr>
        <p:txBody>
          <a:bodyPr/>
          <a:lstStyle/>
          <a:p>
            <a:pPr algn="ctr"/>
            <a:r>
              <a:rPr lang="bg-BG" sz="4000" b="1" dirty="0" smtClean="0">
                <a:latin typeface="Century Schoolbook" panose="02040604050505020304" pitchFamily="18" charset="0"/>
              </a:rPr>
              <a:t>ПМГ „Проф. Емануил Иванов“</a:t>
            </a:r>
            <a:br>
              <a:rPr lang="bg-BG" sz="4000" b="1" dirty="0" smtClean="0">
                <a:latin typeface="Century Schoolbook" panose="02040604050505020304" pitchFamily="18" charset="0"/>
              </a:rPr>
            </a:br>
            <a:r>
              <a:rPr lang="bg-BG" sz="3200" b="1" i="1" dirty="0" smtClean="0">
                <a:latin typeface="Century Schoolbook" panose="02040604050505020304" pitchFamily="18" charset="0"/>
              </a:rPr>
              <a:t>НИЕ И ГЛАСЪТ НА ВРЕМЕТО</a:t>
            </a:r>
            <a:endParaRPr lang="en-US" sz="3200" b="1" i="1" dirty="0">
              <a:latin typeface="Century Schoolbook" panose="02040604050505020304" pitchFamily="18" charset="0"/>
            </a:endParaRPr>
          </a:p>
        </p:txBody>
      </p:sp>
      <p:sp>
        <p:nvSpPr>
          <p:cNvPr id="5" name="TextBox 4"/>
          <p:cNvSpPr txBox="1"/>
          <p:nvPr/>
        </p:nvSpPr>
        <p:spPr>
          <a:xfrm>
            <a:off x="5059679" y="1690688"/>
            <a:ext cx="6879771" cy="5047536"/>
          </a:xfrm>
          <a:prstGeom prst="rect">
            <a:avLst/>
          </a:prstGeom>
          <a:noFill/>
        </p:spPr>
        <p:txBody>
          <a:bodyPr wrap="square" rtlCol="0">
            <a:spAutoFit/>
          </a:bodyPr>
          <a:lstStyle/>
          <a:p>
            <a:pPr algn="just"/>
            <a:r>
              <a:rPr lang="bg-BG" sz="1600" b="1" dirty="0" smtClean="0"/>
              <a:t>Дейност 1. Организация на работата в училище – оптимизация и </a:t>
            </a:r>
          </a:p>
          <a:p>
            <a:pPr algn="just"/>
            <a:r>
              <a:rPr lang="bg-BG" sz="1600" b="1" dirty="0" smtClean="0"/>
              <a:t>дигитализация</a:t>
            </a:r>
          </a:p>
          <a:p>
            <a:pPr marL="285750" indent="-285750" algn="just">
              <a:buFont typeface="Arial" panose="020B0604020202020204" pitchFamily="34" charset="0"/>
              <a:buChar char="•"/>
            </a:pPr>
            <a:r>
              <a:rPr lang="bg-BG" sz="1600" dirty="0" smtClean="0"/>
              <a:t>Блокова организация на учебните занимания</a:t>
            </a:r>
          </a:p>
          <a:p>
            <a:pPr marL="285750" indent="-285750" algn="just">
              <a:buFont typeface="Arial" panose="020B0604020202020204" pitchFamily="34" charset="0"/>
              <a:buChar char="•"/>
            </a:pPr>
            <a:r>
              <a:rPr lang="bg-BG" sz="1600" dirty="0" smtClean="0"/>
              <a:t>Промяна на ролята на класния ръководител от администратор към ментор</a:t>
            </a:r>
          </a:p>
          <a:p>
            <a:pPr marL="285750" indent="-285750" algn="just">
              <a:buFont typeface="Arial" panose="020B0604020202020204" pitchFamily="34" charset="0"/>
              <a:buChar char="•"/>
            </a:pPr>
            <a:r>
              <a:rPr lang="bg-BG" sz="1600" dirty="0" smtClean="0"/>
              <a:t>Споделено търсене на решения при проблеми</a:t>
            </a:r>
          </a:p>
          <a:p>
            <a:pPr algn="just"/>
            <a:endParaRPr lang="bg-BG" sz="1600" dirty="0" smtClean="0"/>
          </a:p>
          <a:p>
            <a:pPr algn="just"/>
            <a:r>
              <a:rPr lang="bg-BG" sz="1600" b="1" dirty="0" smtClean="0"/>
              <a:t>Дейност 2. Утвърждаване на ролята на учителя като вдъхновител и ментор</a:t>
            </a:r>
          </a:p>
          <a:p>
            <a:pPr marL="285750" indent="-285750" algn="just">
              <a:buFont typeface="Arial" panose="020B0604020202020204" pitchFamily="34" charset="0"/>
              <a:buChar char="•"/>
            </a:pPr>
            <a:r>
              <a:rPr lang="bg-BG" sz="1600" dirty="0" smtClean="0"/>
              <a:t>Обучения на педагогическите специалисти  </a:t>
            </a:r>
          </a:p>
          <a:p>
            <a:pPr marL="285750" indent="-285750" algn="just">
              <a:buFont typeface="Arial" panose="020B0604020202020204" pitchFamily="34" charset="0"/>
              <a:buChar char="•"/>
            </a:pPr>
            <a:r>
              <a:rPr lang="bg-BG" sz="1600" dirty="0" smtClean="0"/>
              <a:t>Акцент върху саморегулираното и социално-емоционално учене</a:t>
            </a:r>
          </a:p>
          <a:p>
            <a:pPr marL="285750" indent="-285750" algn="just">
              <a:buFont typeface="Arial" panose="020B0604020202020204" pitchFamily="34" charset="0"/>
              <a:buChar char="•"/>
            </a:pPr>
            <a:r>
              <a:rPr lang="bg-BG" sz="1600" dirty="0" smtClean="0"/>
              <a:t>Въвеждане на интегриран подход и интердисциплинарни връзки</a:t>
            </a:r>
          </a:p>
          <a:p>
            <a:pPr marL="285750" indent="-285750" algn="just">
              <a:buFont typeface="Arial" panose="020B0604020202020204" pitchFamily="34" charset="0"/>
              <a:buChar char="•"/>
            </a:pPr>
            <a:endParaRPr lang="bg-BG" sz="1600" dirty="0" smtClean="0"/>
          </a:p>
          <a:p>
            <a:pPr algn="just"/>
            <a:r>
              <a:rPr lang="bg-BG" sz="1600" b="1" dirty="0" smtClean="0"/>
              <a:t>Дейност 3. Фокусиране върху развитието на ученика като личност и утвърждаване на важната роля на родителите в образователния процес</a:t>
            </a:r>
          </a:p>
          <a:p>
            <a:pPr algn="just"/>
            <a:endParaRPr lang="bg-BG" sz="1600" b="1" dirty="0" smtClean="0"/>
          </a:p>
          <a:p>
            <a:pPr algn="just"/>
            <a:r>
              <a:rPr lang="bg-BG" sz="1600" b="1" dirty="0" smtClean="0"/>
              <a:t>Дейност 4. Промяна във физическата среда</a:t>
            </a:r>
          </a:p>
          <a:p>
            <a:pPr marL="285750" indent="-285750" algn="just">
              <a:buFont typeface="Arial" panose="020B0604020202020204" pitchFamily="34" charset="0"/>
              <a:buChar char="•"/>
            </a:pPr>
            <a:r>
              <a:rPr lang="bg-BG" sz="1600" dirty="0" smtClean="0"/>
              <a:t>Център по природни науки</a:t>
            </a:r>
          </a:p>
          <a:p>
            <a:pPr marL="285750" indent="-285750" algn="just">
              <a:buFont typeface="Arial" panose="020B0604020202020204" pitchFamily="34" charset="0"/>
              <a:buChar char="•"/>
            </a:pPr>
            <a:r>
              <a:rPr lang="bg-BG" sz="1600" dirty="0" smtClean="0"/>
              <a:t>Зона за дигитална креативност</a:t>
            </a:r>
          </a:p>
          <a:p>
            <a:pPr marL="285750" indent="-285750" algn="just">
              <a:buFont typeface="Arial" panose="020B0604020202020204" pitchFamily="34" charset="0"/>
              <a:buChar char="•"/>
            </a:pPr>
            <a:r>
              <a:rPr lang="bg-BG" sz="1600" dirty="0" smtClean="0"/>
              <a:t>Обособяване на кътове за почивка и разговори</a:t>
            </a:r>
          </a:p>
          <a:p>
            <a:endParaRPr lang="en-US" dirty="0"/>
          </a:p>
        </p:txBody>
      </p:sp>
      <p:pic>
        <p:nvPicPr>
          <p:cNvPr id="1026" name="Picture 2" descr="https://www.pmgkn.com/images/gallery/2022-o-sreda/o-sreda-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379" y="4857989"/>
            <a:ext cx="2634786" cy="19760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3"/>
          <a:srcRect r="16292"/>
          <a:stretch/>
        </p:blipFill>
        <p:spPr>
          <a:xfrm>
            <a:off x="204379" y="1057252"/>
            <a:ext cx="3304713" cy="1750589"/>
          </a:xfrm>
          <a:prstGeom prst="rect">
            <a:avLst/>
          </a:prstGeom>
          <a:ln>
            <a:noFill/>
          </a:ln>
          <a:effectLst>
            <a:outerShdw blurRad="292100" dist="139700" dir="2700000" algn="tl" rotWithShape="0">
              <a:srgbClr val="333333">
                <a:alpha val="65000"/>
              </a:srgbClr>
            </a:outerShdw>
          </a:effectLst>
        </p:spPr>
      </p:pic>
      <p:pic>
        <p:nvPicPr>
          <p:cNvPr id="1028" name="Picture 4" descr="https://www.pmgkn.com/images/gallery/2022-o-sreda/o-sreda-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3510" y="2886574"/>
            <a:ext cx="1991823" cy="2655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073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drape" invX="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9840687" y="477749"/>
            <a:ext cx="1688105" cy="1688105"/>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2B920A-73AD-402A-8EEF-B88E1A9398B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634265" y="311425"/>
            <a:ext cx="2106592" cy="204620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6933381" y="477749"/>
            <a:ext cx="1688105" cy="1688105"/>
          </a:xfrm>
          <a:prstGeom prst="rect">
            <a:avLst/>
          </a:prstGeom>
        </p:spPr>
      </p:pic>
      <p:sp>
        <p:nvSpPr>
          <p:cNvPr id="18" name="Rectangle 17">
            <a:extLst>
              <a:ext uri="{FF2B5EF4-FFF2-40B4-BE49-F238E27FC236}">
                <a16:creationId xmlns:a16="http://schemas.microsoft.com/office/drawing/2014/main" id="{7AE95D8F-9825-4222-8846-E3461598CC6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648172" y="298205"/>
            <a:ext cx="2072640" cy="2072640"/>
          </a:xfrm>
          <a:prstGeom prst="rect">
            <a:avLst/>
          </a:prstGeom>
        </p:spPr>
      </p:pic>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6073" y="4730290"/>
            <a:ext cx="11139854" cy="930447"/>
          </a:xfrm>
        </p:spPr>
        <p:txBody>
          <a:bodyPr>
            <a:normAutofit/>
          </a:bodyPr>
          <a:lstStyle/>
          <a:p>
            <a:r>
              <a:rPr lang="bg-BG" sz="5400" dirty="0" smtClean="0">
                <a:solidFill>
                  <a:srgbClr val="FFFFFF"/>
                </a:solidFill>
                <a:latin typeface="Franklin Gothic Book" panose="020B0503020102020204" pitchFamily="34" charset="0"/>
                <a:cs typeface="Segoe UI" panose="020B0502040204020203" pitchFamily="34" charset="0"/>
              </a:rPr>
              <a:t>Силвия Красимирова Георгиева</a:t>
            </a:r>
            <a:endParaRPr lang="en-US" sz="5400" dirty="0">
              <a:solidFill>
                <a:srgbClr val="FFFFFF"/>
              </a:solidFill>
              <a:latin typeface="Arial Rounded MT Bold" panose="020F0704030504030204" pitchFamily="34" charset="0"/>
              <a:cs typeface="Segoe UI" panose="020B0502040204020203" pitchFamily="34" charset="0"/>
            </a:endParaRPr>
          </a:p>
        </p:txBody>
      </p:sp>
      <p:cxnSp>
        <p:nvCxnSpPr>
          <p:cNvPr id="24" name="Straight Connector 23">
            <a:extLst>
              <a:ext uri="{FF2B5EF4-FFF2-40B4-BE49-F238E27FC236}">
                <a16:creationId xmlns:a16="http://schemas.microsoft.com/office/drawing/2014/main" id="{3217665F-0036-444A-8D4A-33AF36A36A42}"/>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9154215" y="3116098"/>
            <a:ext cx="2662646" cy="400110"/>
          </a:xfrm>
          <a:prstGeom prst="rect">
            <a:avLst/>
          </a:prstGeom>
          <a:noFill/>
        </p:spPr>
        <p:txBody>
          <a:bodyPr wrap="squar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latin typeface="Century Schoolbook" panose="02040604050505020304" pitchFamily="18" charset="0"/>
              </a:rPr>
              <a:t>0894748075</a:t>
            </a:r>
            <a:endParaRPr lang="en-US" sz="2000" b="0" cap="none" spc="0" dirty="0">
              <a:ln w="0"/>
              <a:solidFill>
                <a:schemeClr val="tx1"/>
              </a:solidFill>
              <a:effectLst>
                <a:outerShdw blurRad="38100" dist="19050" dir="2700000" algn="tl" rotWithShape="0">
                  <a:schemeClr val="dk1">
                    <a:alpha val="40000"/>
                  </a:schemeClr>
                </a:outerShdw>
              </a:effectLst>
              <a:latin typeface="Century Schoolbook" panose="02040604050505020304" pitchFamily="18" charset="0"/>
            </a:endParaRPr>
          </a:p>
        </p:txBody>
      </p:sp>
      <p:sp>
        <p:nvSpPr>
          <p:cNvPr id="14" name="Rectangle 13"/>
          <p:cNvSpPr/>
          <p:nvPr/>
        </p:nvSpPr>
        <p:spPr>
          <a:xfrm>
            <a:off x="13369" y="2752923"/>
            <a:ext cx="3188934" cy="1323439"/>
          </a:xfrm>
          <a:prstGeom prst="rect">
            <a:avLst/>
          </a:prstGeom>
          <a:noFill/>
        </p:spPr>
        <p:txBody>
          <a:bodyPr wrap="square" lIns="91440" tIns="45720" rIns="91440" bIns="45720">
            <a:spAutoFit/>
          </a:bodyPr>
          <a:lstStyle/>
          <a:p>
            <a:pPr algn="ctr"/>
            <a:r>
              <a:rPr lang="bg-BG" sz="2000" b="0" cap="none" spc="0" dirty="0" smtClean="0">
                <a:ln w="0"/>
                <a:solidFill>
                  <a:schemeClr val="tx1"/>
                </a:solidFill>
                <a:effectLst>
                  <a:outerShdw blurRad="38100" dist="19050" dir="2700000" algn="tl" rotWithShape="0">
                    <a:schemeClr val="dk1">
                      <a:alpha val="40000"/>
                    </a:schemeClr>
                  </a:outerShdw>
                </a:effectLst>
                <a:latin typeface="Century Schoolbook" panose="02040604050505020304" pitchFamily="18" charset="0"/>
              </a:rPr>
              <a:t>Природоматематическа гимназия </a:t>
            </a:r>
            <a:endParaRPr lang="en-US" sz="2000" b="0" cap="none" spc="0" dirty="0" smtClean="0">
              <a:ln w="0"/>
              <a:solidFill>
                <a:schemeClr val="tx1"/>
              </a:solidFill>
              <a:effectLst>
                <a:outerShdw blurRad="38100" dist="19050" dir="2700000" algn="tl" rotWithShape="0">
                  <a:schemeClr val="dk1">
                    <a:alpha val="40000"/>
                  </a:schemeClr>
                </a:outerShdw>
              </a:effectLst>
              <a:latin typeface="Century Schoolbook" panose="02040604050505020304" pitchFamily="18" charset="0"/>
            </a:endParaRPr>
          </a:p>
          <a:p>
            <a:pPr algn="ctr"/>
            <a:r>
              <a:rPr lang="bg-BG" sz="2000" b="0" cap="none" spc="0" dirty="0" smtClean="0">
                <a:ln w="0"/>
                <a:solidFill>
                  <a:schemeClr val="tx1"/>
                </a:solidFill>
                <a:effectLst>
                  <a:outerShdw blurRad="38100" dist="19050" dir="2700000" algn="tl" rotWithShape="0">
                    <a:schemeClr val="dk1">
                      <a:alpha val="40000"/>
                    </a:schemeClr>
                  </a:outerShdw>
                </a:effectLst>
                <a:latin typeface="Century Schoolbook" panose="02040604050505020304" pitchFamily="18" charset="0"/>
              </a:rPr>
              <a:t>„Проф. Емануил Иванов“ </a:t>
            </a:r>
            <a:endParaRPr lang="en-US" sz="2000" b="0" cap="none" spc="0" dirty="0">
              <a:ln w="0"/>
              <a:solidFill>
                <a:schemeClr val="tx1"/>
              </a:solidFill>
              <a:effectLst>
                <a:outerShdw blurRad="38100" dist="19050" dir="2700000" algn="tl" rotWithShape="0">
                  <a:schemeClr val="dk1">
                    <a:alpha val="40000"/>
                  </a:schemeClr>
                </a:outerShdw>
              </a:effectLst>
              <a:latin typeface="Century Schoolbook" panose="02040604050505020304" pitchFamily="18" charset="0"/>
            </a:endParaRPr>
          </a:p>
        </p:txBody>
      </p:sp>
      <p:sp>
        <p:nvSpPr>
          <p:cNvPr id="15" name="Rectangle 14"/>
          <p:cNvSpPr/>
          <p:nvPr/>
        </p:nvSpPr>
        <p:spPr>
          <a:xfrm>
            <a:off x="3209687" y="2714754"/>
            <a:ext cx="2753849" cy="1015663"/>
          </a:xfrm>
          <a:prstGeom prst="rect">
            <a:avLst/>
          </a:prstGeom>
          <a:noFill/>
        </p:spPr>
        <p:txBody>
          <a:bodyPr wrap="square" lIns="91440" tIns="45720" rIns="91440" bIns="45720">
            <a:spAutoFit/>
          </a:bodyPr>
          <a:lstStyle/>
          <a:p>
            <a:pPr algn="ctr"/>
            <a:r>
              <a:rPr lang="bg-BG" sz="2000" dirty="0" smtClean="0">
                <a:ln w="0"/>
                <a:effectLst>
                  <a:outerShdw blurRad="38100" dist="19050" dir="2700000" algn="tl" rotWithShape="0">
                    <a:schemeClr val="dk1">
                      <a:alpha val="40000"/>
                    </a:schemeClr>
                  </a:outerShdw>
                </a:effectLst>
                <a:latin typeface="Century Schoolbook" panose="02040604050505020304" pitchFamily="18" charset="0"/>
              </a:rPr>
              <a:t>гр. Кюстендил</a:t>
            </a:r>
          </a:p>
          <a:p>
            <a:pPr algn="ctr"/>
            <a:r>
              <a:rPr lang="bg-BG" sz="2000" dirty="0">
                <a:ln w="0"/>
                <a:effectLst>
                  <a:outerShdw blurRad="38100" dist="19050" dir="2700000" algn="tl" rotWithShape="0">
                    <a:schemeClr val="dk1">
                      <a:alpha val="40000"/>
                    </a:schemeClr>
                  </a:outerShdw>
                </a:effectLst>
                <a:latin typeface="Century Schoolbook" panose="02040604050505020304" pitchFamily="18" charset="0"/>
              </a:rPr>
              <a:t>о</a:t>
            </a:r>
            <a:r>
              <a:rPr lang="bg-BG" sz="2000" b="0" cap="none" spc="0" dirty="0" smtClean="0">
                <a:ln w="0"/>
                <a:solidFill>
                  <a:schemeClr val="tx1"/>
                </a:solidFill>
                <a:effectLst>
                  <a:outerShdw blurRad="38100" dist="19050" dir="2700000" algn="tl" rotWithShape="0">
                    <a:schemeClr val="dk1">
                      <a:alpha val="40000"/>
                    </a:schemeClr>
                  </a:outerShdw>
                </a:effectLst>
                <a:latin typeface="Century Schoolbook" panose="02040604050505020304" pitchFamily="18" charset="0"/>
              </a:rPr>
              <a:t>бщ. Кюстендил</a:t>
            </a:r>
          </a:p>
          <a:p>
            <a:pPr algn="ctr"/>
            <a:r>
              <a:rPr lang="bg-BG" sz="2000" dirty="0">
                <a:ln w="0"/>
                <a:effectLst>
                  <a:outerShdw blurRad="38100" dist="19050" dir="2700000" algn="tl" rotWithShape="0">
                    <a:schemeClr val="dk1">
                      <a:alpha val="40000"/>
                    </a:schemeClr>
                  </a:outerShdw>
                </a:effectLst>
                <a:latin typeface="Century Schoolbook" panose="02040604050505020304" pitchFamily="18" charset="0"/>
              </a:rPr>
              <a:t>о</a:t>
            </a:r>
            <a:r>
              <a:rPr lang="bg-BG" sz="2000" dirty="0" smtClean="0">
                <a:ln w="0"/>
                <a:effectLst>
                  <a:outerShdw blurRad="38100" dist="19050" dir="2700000" algn="tl" rotWithShape="0">
                    <a:schemeClr val="dk1">
                      <a:alpha val="40000"/>
                    </a:schemeClr>
                  </a:outerShdw>
                </a:effectLst>
                <a:latin typeface="Century Schoolbook" panose="02040604050505020304" pitchFamily="18" charset="0"/>
              </a:rPr>
              <a:t>бл. Кюстендил</a:t>
            </a:r>
            <a:endParaRPr lang="en-US" sz="2000" b="0" cap="none" spc="0" dirty="0">
              <a:ln w="0"/>
              <a:solidFill>
                <a:schemeClr val="tx1"/>
              </a:solidFill>
              <a:effectLst>
                <a:outerShdw blurRad="38100" dist="19050" dir="2700000" algn="tl" rotWithShape="0">
                  <a:schemeClr val="dk1">
                    <a:alpha val="40000"/>
                  </a:schemeClr>
                </a:outerShdw>
              </a:effectLst>
              <a:latin typeface="Century Schoolbook" panose="02040604050505020304" pitchFamily="18" charset="0"/>
            </a:endParaRPr>
          </a:p>
        </p:txBody>
      </p:sp>
      <p:sp>
        <p:nvSpPr>
          <p:cNvPr id="17" name="Rectangle 16"/>
          <p:cNvSpPr/>
          <p:nvPr/>
        </p:nvSpPr>
        <p:spPr>
          <a:xfrm>
            <a:off x="5970919" y="3038144"/>
            <a:ext cx="3251457" cy="400110"/>
          </a:xfrm>
          <a:prstGeom prst="rect">
            <a:avLst/>
          </a:prstGeom>
          <a:noFill/>
        </p:spPr>
        <p:txBody>
          <a:bodyPr wrap="squar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latin typeface="Century Schoolbook" panose="02040604050505020304" pitchFamily="18" charset="0"/>
              </a:rPr>
              <a:t>s.georgieva@pmgkn.com</a:t>
            </a:r>
            <a:endParaRPr lang="en-US" sz="2000" b="0" cap="none" spc="0" dirty="0">
              <a:ln w="0"/>
              <a:solidFill>
                <a:schemeClr val="tx1"/>
              </a:solidFill>
              <a:effectLst>
                <a:outerShdw blurRad="38100" dist="19050" dir="2700000" algn="tl" rotWithShape="0">
                  <a:schemeClr val="dk1">
                    <a:alpha val="40000"/>
                  </a:schemeClr>
                </a:outerShdw>
              </a:effectLst>
              <a:latin typeface="Century Schoolbook" panose="02040604050505020304" pitchFamily="18" charset="0"/>
            </a:endParaRPr>
          </a:p>
        </p:txBody>
      </p:sp>
    </p:spTree>
    <p:extLst>
      <p:ext uri="{BB962C8B-B14F-4D97-AF65-F5344CB8AC3E}">
        <p14:creationId xmlns:p14="http://schemas.microsoft.com/office/powerpoint/2010/main" val="23729688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5000">
              <a:schemeClr val="bg1"/>
            </a:gs>
            <a:gs pos="39000">
              <a:schemeClr val="bg1"/>
            </a:gs>
            <a:gs pos="70000">
              <a:schemeClr val="bg1"/>
            </a:gs>
            <a:gs pos="0">
              <a:schemeClr val="bg1"/>
            </a:gs>
            <a:gs pos="100000">
              <a:schemeClr val="bg1">
                <a:lumMod val="75000"/>
              </a:schemeClr>
            </a:gs>
          </a:gsLst>
          <a:lin ang="5400000" scaled="1"/>
        </a:gra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590430A8-7125-464C-98BA-3409573DB57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6641431" y="816337"/>
            <a:ext cx="5225327" cy="5225327"/>
          </a:xfrm>
          <a:prstGeom prst="rect">
            <a:avLst/>
          </a:prstGeom>
        </p:spPr>
      </p:pic>
      <p:sp>
        <p:nvSpPr>
          <p:cNvPr id="18" name="Rectangle 17">
            <a:hlinkClick r:id="rId11" action="ppaction://hlinkfile"/>
          </p:cNvPr>
          <p:cNvSpPr/>
          <p:nvPr/>
        </p:nvSpPr>
        <p:spPr>
          <a:xfrm>
            <a:off x="4641669" y="1427210"/>
            <a:ext cx="7367451" cy="4616648"/>
          </a:xfrm>
          <a:prstGeom prst="rect">
            <a:avLst/>
          </a:prstGeom>
          <a:noFill/>
        </p:spPr>
        <p:txBody>
          <a:bodyPr wrap="square" lIns="91440" tIns="45720" rIns="91440" bIns="45720">
            <a:spAutoFit/>
          </a:bodyPr>
          <a:lstStyle/>
          <a:p>
            <a:pPr marL="571500" indent="-571500" algn="just">
              <a:spcBef>
                <a:spcPts val="600"/>
              </a:spcBef>
              <a:buFont typeface="Wingdings" panose="05000000000000000000" pitchFamily="2" charset="2"/>
              <a:buChar char="ü"/>
            </a:pPr>
            <a:r>
              <a:rPr lang="bg-BG" sz="2400" dirty="0" smtClean="0">
                <a:ln w="0"/>
                <a:latin typeface="Century Schoolbook" panose="02040604050505020304" pitchFamily="18" charset="0"/>
              </a:rPr>
              <a:t>Старши учител по химия и ООС</a:t>
            </a:r>
            <a:r>
              <a:rPr lang="en-US" sz="2400" dirty="0" smtClean="0">
                <a:ln w="0"/>
                <a:latin typeface="Century Schoolbook" panose="02040604050505020304" pitchFamily="18" charset="0"/>
              </a:rPr>
              <a:t> (VII – XII </a:t>
            </a:r>
            <a:r>
              <a:rPr lang="bg-BG" sz="2400" dirty="0" smtClean="0">
                <a:ln w="0"/>
                <a:latin typeface="Century Schoolbook" panose="02040604050505020304" pitchFamily="18" charset="0"/>
              </a:rPr>
              <a:t>клас</a:t>
            </a:r>
            <a:r>
              <a:rPr lang="en-US" sz="2400" dirty="0" smtClean="0">
                <a:ln w="0"/>
                <a:latin typeface="Century Schoolbook" panose="02040604050505020304" pitchFamily="18" charset="0"/>
              </a:rPr>
              <a:t>)</a:t>
            </a:r>
            <a:r>
              <a:rPr lang="bg-BG" sz="2400" dirty="0" smtClean="0">
                <a:ln w="0"/>
                <a:latin typeface="Century Schoolbook" panose="02040604050505020304" pitchFamily="18" charset="0"/>
              </a:rPr>
              <a:t>  и човекът и природата </a:t>
            </a:r>
            <a:r>
              <a:rPr lang="en-US" sz="2400" dirty="0" smtClean="0">
                <a:ln w="0"/>
                <a:latin typeface="Century Schoolbook" panose="02040604050505020304" pitchFamily="18" charset="0"/>
              </a:rPr>
              <a:t>(V – VI</a:t>
            </a:r>
            <a:r>
              <a:rPr lang="bg-BG" sz="2400" dirty="0" smtClean="0">
                <a:ln w="0"/>
                <a:latin typeface="Century Schoolbook" panose="02040604050505020304" pitchFamily="18" charset="0"/>
              </a:rPr>
              <a:t> клас</a:t>
            </a:r>
            <a:r>
              <a:rPr lang="en-US" sz="2400" dirty="0" smtClean="0">
                <a:ln w="0"/>
                <a:latin typeface="Century Schoolbook" panose="02040604050505020304" pitchFamily="18" charset="0"/>
              </a:rPr>
              <a:t>)</a:t>
            </a:r>
            <a:endParaRPr lang="bg-BG" sz="2400" dirty="0" smtClean="0">
              <a:ln w="0"/>
              <a:latin typeface="Century Schoolbook" panose="02040604050505020304" pitchFamily="18" charset="0"/>
            </a:endParaRPr>
          </a:p>
          <a:p>
            <a:pPr marL="571500" indent="-571500" algn="just">
              <a:spcBef>
                <a:spcPts val="600"/>
              </a:spcBef>
              <a:buFont typeface="Wingdings" panose="05000000000000000000" pitchFamily="2" charset="2"/>
              <a:buChar char="ü"/>
            </a:pPr>
            <a:r>
              <a:rPr lang="bg-BG" sz="2400" b="0" cap="none" spc="0" dirty="0" smtClean="0">
                <a:ln w="0"/>
                <a:solidFill>
                  <a:schemeClr val="tx1"/>
                </a:solidFill>
                <a:latin typeface="Century Schoolbook" panose="02040604050505020304" pitchFamily="18" charset="0"/>
              </a:rPr>
              <a:t>10 години педагогически стаж</a:t>
            </a:r>
          </a:p>
          <a:p>
            <a:pPr marL="571500" indent="-571500" algn="just">
              <a:spcBef>
                <a:spcPts val="600"/>
              </a:spcBef>
              <a:buFont typeface="Wingdings" panose="05000000000000000000" pitchFamily="2" charset="2"/>
              <a:buChar char="ü"/>
            </a:pPr>
            <a:r>
              <a:rPr lang="en-US" sz="2400" b="0" cap="none" spc="0" dirty="0" smtClean="0">
                <a:ln w="0"/>
                <a:solidFill>
                  <a:schemeClr val="tx1"/>
                </a:solidFill>
                <a:latin typeface="Century Schoolbook" panose="02040604050505020304" pitchFamily="18" charset="0"/>
              </a:rPr>
              <a:t>II </a:t>
            </a:r>
            <a:r>
              <a:rPr lang="bg-BG" sz="2400" b="0" cap="none" spc="0" dirty="0" smtClean="0">
                <a:ln w="0"/>
                <a:solidFill>
                  <a:schemeClr val="tx1"/>
                </a:solidFill>
                <a:latin typeface="Century Schoolbook" panose="02040604050505020304" pitchFamily="18" charset="0"/>
              </a:rPr>
              <a:t>професионалноквалификационна степен</a:t>
            </a:r>
          </a:p>
          <a:p>
            <a:pPr marL="571500" indent="-571500" algn="just">
              <a:spcBef>
                <a:spcPts val="600"/>
              </a:spcBef>
              <a:buFont typeface="Wingdings" panose="05000000000000000000" pitchFamily="2" charset="2"/>
              <a:buChar char="ü"/>
            </a:pPr>
            <a:r>
              <a:rPr lang="bg-BG" sz="2400" dirty="0" smtClean="0">
                <a:ln w="0"/>
                <a:latin typeface="Century Schoolbook" panose="02040604050505020304" pitchFamily="18" charset="0"/>
              </a:rPr>
              <a:t>П</a:t>
            </a:r>
            <a:r>
              <a:rPr lang="bg-BG" sz="2400" b="0" cap="none" spc="0" dirty="0" smtClean="0">
                <a:ln w="0"/>
                <a:solidFill>
                  <a:schemeClr val="tx1"/>
                </a:solidFill>
                <a:latin typeface="Century Schoolbook" panose="02040604050505020304" pitchFamily="18" charset="0"/>
              </a:rPr>
              <a:t>убликации</a:t>
            </a:r>
          </a:p>
          <a:p>
            <a:pPr marL="342900" indent="-342900" algn="just">
              <a:spcBef>
                <a:spcPts val="600"/>
              </a:spcBef>
              <a:buFont typeface="Arial" panose="020B0604020202020204" pitchFamily="34" charset="0"/>
              <a:buChar char="•"/>
            </a:pPr>
            <a:r>
              <a:rPr lang="bg-BG" i="1" dirty="0" smtClean="0">
                <a:latin typeface="Century Schoolbook" panose="02040604050505020304" pitchFamily="18" charset="0"/>
              </a:rPr>
              <a:t>„От  </a:t>
            </a:r>
            <a:r>
              <a:rPr lang="bg-BG" i="1" dirty="0">
                <a:latin typeface="Century Schoolbook" panose="02040604050505020304" pitchFamily="18" charset="0"/>
              </a:rPr>
              <a:t>рецептата  на  баба  до  олеиновия  </a:t>
            </a:r>
            <a:r>
              <a:rPr lang="bg-BG" i="1" dirty="0" smtClean="0">
                <a:latin typeface="Century Schoolbook" panose="02040604050505020304" pitchFamily="18" charset="0"/>
              </a:rPr>
              <a:t>сапун“- </a:t>
            </a:r>
            <a:r>
              <a:rPr lang="bg-BG" i="1" dirty="0">
                <a:latin typeface="Century Schoolbook" panose="02040604050505020304" pitchFamily="18" charset="0"/>
              </a:rPr>
              <a:t>формиране  на  познавателния  интерес  и  развитие на  творческите  </a:t>
            </a:r>
            <a:r>
              <a:rPr lang="bg-BG" i="1" dirty="0" smtClean="0">
                <a:latin typeface="Century Schoolbook" panose="02040604050505020304" pitchFamily="18" charset="0"/>
              </a:rPr>
              <a:t>търсения“</a:t>
            </a:r>
            <a:r>
              <a:rPr lang="bg-BG" dirty="0" smtClean="0">
                <a:latin typeface="Century Schoolbook" panose="02040604050505020304" pitchFamily="18" charset="0"/>
              </a:rPr>
              <a:t>, „Професионално образование“, </a:t>
            </a:r>
            <a:r>
              <a:rPr lang="bg-BG" sz="1600" dirty="0" smtClean="0">
                <a:latin typeface="Century Schoolbook" panose="02040604050505020304" pitchFamily="18" charset="0"/>
              </a:rPr>
              <a:t>10/2019</a:t>
            </a:r>
            <a:r>
              <a:rPr lang="bg-BG" dirty="0" smtClean="0">
                <a:latin typeface="Century Schoolbook" panose="02040604050505020304" pitchFamily="18" charset="0"/>
              </a:rPr>
              <a:t>, автор</a:t>
            </a:r>
          </a:p>
          <a:p>
            <a:pPr marL="342900" indent="-342900" algn="just">
              <a:spcBef>
                <a:spcPts val="600"/>
              </a:spcBef>
              <a:buFont typeface="Arial" panose="020B0604020202020204" pitchFamily="34" charset="0"/>
              <a:buChar char="•"/>
            </a:pPr>
            <a:r>
              <a:rPr lang="bg-BG" i="1" dirty="0" smtClean="0">
                <a:latin typeface="Century Schoolbook" panose="02040604050505020304" pitchFamily="18" charset="0"/>
              </a:rPr>
              <a:t>„Осмоза</a:t>
            </a:r>
            <a:r>
              <a:rPr lang="bg-BG" i="1" dirty="0">
                <a:latin typeface="Century Schoolbook" panose="02040604050505020304" pitchFamily="18" charset="0"/>
              </a:rPr>
              <a:t>.  Осмотично  поведение  на  клетка" - използване  на  електронни  приложения,  облачни технологии  и демонстриране  на  </a:t>
            </a:r>
            <a:r>
              <a:rPr lang="bg-BG" i="1" dirty="0" smtClean="0">
                <a:latin typeface="Century Schoolbook" panose="02040604050505020304" pitchFamily="18" charset="0"/>
              </a:rPr>
              <a:t>експерименти“</a:t>
            </a:r>
            <a:r>
              <a:rPr lang="bg-BG" dirty="0" smtClean="0">
                <a:latin typeface="Century Schoolbook" panose="02040604050505020304" pitchFamily="18" charset="0"/>
              </a:rPr>
              <a:t>, </a:t>
            </a:r>
            <a:r>
              <a:rPr lang="bg-BG" dirty="0">
                <a:latin typeface="Century Schoolbook" panose="02040604050505020304" pitchFamily="18" charset="0"/>
              </a:rPr>
              <a:t>„Професионално образование“, </a:t>
            </a:r>
            <a:r>
              <a:rPr lang="bg-BG" sz="1600" dirty="0" smtClean="0">
                <a:latin typeface="Century Schoolbook" panose="02040604050505020304" pitchFamily="18" charset="0"/>
              </a:rPr>
              <a:t>04/2020</a:t>
            </a:r>
            <a:r>
              <a:rPr lang="bg-BG" dirty="0" smtClean="0">
                <a:latin typeface="Century Schoolbook" panose="02040604050505020304" pitchFamily="18" charset="0"/>
              </a:rPr>
              <a:t>, съавтор</a:t>
            </a:r>
            <a:endParaRPr lang="bg-BG" dirty="0">
              <a:latin typeface="Century Schoolbook" panose="02040604050505020304" pitchFamily="18" charset="0"/>
            </a:endParaRPr>
          </a:p>
          <a:p>
            <a:pPr marL="342900" indent="-342900">
              <a:spcBef>
                <a:spcPts val="600"/>
              </a:spcBef>
              <a:buFont typeface="Arial" panose="020B0604020202020204" pitchFamily="34" charset="0"/>
              <a:buChar char="•"/>
            </a:pPr>
            <a:endParaRPr lang="en-US" cap="none" spc="0" dirty="0">
              <a:ln w="0"/>
              <a:solidFill>
                <a:schemeClr val="tx1"/>
              </a:solidFill>
              <a:latin typeface="Century Schoolbook" panose="02040604050505020304" pitchFamily="18" charset="0"/>
            </a:endParaRPr>
          </a:p>
        </p:txBody>
      </p:sp>
      <p:pic>
        <p:nvPicPr>
          <p:cNvPr id="9" name="Picture 8" descr="C:\Users\PMG_AB_13\Desktop\IMG_20221007_092803_3.jpg"/>
          <p:cNvPicPr/>
          <p:nvPr/>
        </p:nvPicPr>
        <p:blipFill rotWithShape="1">
          <a:blip r:embed="rId12" cstate="hqprint">
            <a:extLst>
              <a:ext uri="{28A0092B-C50C-407E-A947-70E740481C1C}">
                <a14:useLocalDpi xmlns:a14="http://schemas.microsoft.com/office/drawing/2010/main" val="0"/>
              </a:ext>
            </a:extLst>
          </a:blip>
          <a:srcRect l="39398" t="5991" r="3154" b="28836"/>
          <a:stretch/>
        </p:blipFill>
        <p:spPr bwMode="auto">
          <a:xfrm rot="5400000">
            <a:off x="487679" y="1758136"/>
            <a:ext cx="4258491" cy="3596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80909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1000">
              <a:schemeClr val="bg1"/>
            </a:gs>
            <a:gs pos="43000">
              <a:schemeClr val="bg1"/>
            </a:gs>
            <a:gs pos="75000">
              <a:schemeClr val="bg1"/>
            </a:gs>
            <a:gs pos="100000">
              <a:schemeClr val="bg1">
                <a:lumMod val="75000"/>
              </a:schemeClr>
            </a:gs>
          </a:gsLst>
          <a:lin ang="5400000" scaled="1"/>
        </a:gra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6C7BDF7-D7AC-4209-A6A9-11B953F882E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6641431" y="816337"/>
            <a:ext cx="5225327" cy="5225327"/>
          </a:xfrm>
          <a:prstGeom prst="rect">
            <a:avLst/>
          </a:prstGeom>
        </p:spPr>
      </p:pic>
      <p:sp>
        <p:nvSpPr>
          <p:cNvPr id="9" name="Rectangle 8">
            <a:hlinkClick r:id="rId9" action="ppaction://hlinkfile"/>
          </p:cNvPr>
          <p:cNvSpPr/>
          <p:nvPr/>
        </p:nvSpPr>
        <p:spPr>
          <a:xfrm>
            <a:off x="6301615" y="2258478"/>
            <a:ext cx="5162007" cy="769441"/>
          </a:xfrm>
          <a:prstGeom prst="rect">
            <a:avLst/>
          </a:prstGeom>
          <a:noFill/>
        </p:spPr>
        <p:txBody>
          <a:bodyPr wrap="square" lIns="91440" tIns="45720" rIns="91440" bIns="45720">
            <a:spAutoFit/>
          </a:bodyPr>
          <a:lstStyle/>
          <a:p>
            <a:pPr algn="ctr"/>
            <a:r>
              <a:rPr lang="bg-BG" sz="4400" b="0" cap="none" spc="0" dirty="0" smtClean="0">
                <a:ln w="0"/>
                <a:solidFill>
                  <a:schemeClr val="tx1"/>
                </a:solidFill>
                <a:effectLst>
                  <a:outerShdw blurRad="38100" dist="19050" dir="2700000" algn="tl" rotWithShape="0">
                    <a:schemeClr val="dk1">
                      <a:alpha val="40000"/>
                    </a:schemeClr>
                  </a:outerShdw>
                </a:effectLst>
                <a:latin typeface="Century Schoolbook" panose="02040604050505020304" pitchFamily="18" charset="0"/>
              </a:rPr>
              <a:t> </a:t>
            </a:r>
            <a:endParaRPr lang="en-US" sz="4400" b="0" cap="none" spc="0" dirty="0">
              <a:ln w="0"/>
              <a:solidFill>
                <a:schemeClr val="tx1"/>
              </a:solidFill>
              <a:effectLst>
                <a:outerShdw blurRad="38100" dist="19050" dir="2700000" algn="tl" rotWithShape="0">
                  <a:schemeClr val="dk1">
                    <a:alpha val="40000"/>
                  </a:schemeClr>
                </a:outerShdw>
              </a:effectLst>
              <a:latin typeface="Century Schoolbook" panose="02040604050505020304" pitchFamily="18" charset="0"/>
            </a:endParaRPr>
          </a:p>
        </p:txBody>
      </p:sp>
      <p:pic>
        <p:nvPicPr>
          <p:cNvPr id="10" name="Content Placeholder 3"/>
          <p:cNvPicPr>
            <a:picLocks noGrp="1" noChangeAspect="1"/>
          </p:cNvPicPr>
          <p:nvPr>
            <p:ph idx="1"/>
          </p:nvPr>
        </p:nvPicPr>
        <p:blipFill>
          <a:blip r:embed="rId10" cstate="print">
            <a:extLst>
              <a:ext uri="{28A0092B-C50C-407E-A947-70E740481C1C}">
                <a14:useLocalDpi xmlns:a14="http://schemas.microsoft.com/office/drawing/2010/main" val="0"/>
              </a:ext>
            </a:extLst>
          </a:blip>
          <a:stretch>
            <a:fillRect/>
          </a:stretch>
        </p:blipFill>
        <p:spPr>
          <a:xfrm>
            <a:off x="585788" y="1873212"/>
            <a:ext cx="5219460" cy="3479641"/>
          </a:xfrm>
          <a:prstGeom prst="rect">
            <a:avLst/>
          </a:prstGeom>
          <a:effectLst>
            <a:glow rad="63500">
              <a:schemeClr val="accent3">
                <a:satMod val="175000"/>
                <a:alpha val="40000"/>
              </a:schemeClr>
            </a:glow>
          </a:effectLst>
          <a:scene3d>
            <a:camera prst="perspectiveRight"/>
            <a:lightRig rig="threePt" dir="t"/>
          </a:scene3d>
          <a:sp3d>
            <a:bevelT/>
          </a:sp3d>
        </p:spPr>
      </p:pic>
      <p:sp>
        <p:nvSpPr>
          <p:cNvPr id="2" name="Rectangle 1"/>
          <p:cNvSpPr/>
          <p:nvPr/>
        </p:nvSpPr>
        <p:spPr>
          <a:xfrm>
            <a:off x="5962650" y="1873212"/>
            <a:ext cx="6339444" cy="3016210"/>
          </a:xfrm>
          <a:prstGeom prst="rect">
            <a:avLst/>
          </a:prstGeom>
        </p:spPr>
        <p:txBody>
          <a:bodyPr wrap="square">
            <a:spAutoFit/>
          </a:bodyPr>
          <a:lstStyle/>
          <a:p>
            <a:pPr marL="342900" indent="-342900">
              <a:spcBef>
                <a:spcPts val="600"/>
              </a:spcBef>
              <a:buFont typeface="Wingdings" panose="05000000000000000000" pitchFamily="2" charset="2"/>
              <a:buChar char="ü"/>
            </a:pPr>
            <a:r>
              <a:rPr lang="bg-BG" sz="2000" dirty="0">
                <a:latin typeface="Century Schoolbook" panose="02040604050505020304" pitchFamily="18" charset="0"/>
              </a:rPr>
              <a:t>Проектно ориентирано обучение</a:t>
            </a:r>
          </a:p>
          <a:p>
            <a:pPr marL="342900" indent="-342900">
              <a:spcBef>
                <a:spcPts val="600"/>
              </a:spcBef>
              <a:buFont typeface="Wingdings" panose="05000000000000000000" pitchFamily="2" charset="2"/>
              <a:buChar char="ü"/>
            </a:pPr>
            <a:r>
              <a:rPr lang="bg-BG" sz="2000" dirty="0">
                <a:latin typeface="Century Schoolbook" panose="02040604050505020304" pitchFamily="18" charset="0"/>
              </a:rPr>
              <a:t>Екипна работа/сътрудничество</a:t>
            </a:r>
          </a:p>
          <a:p>
            <a:pPr marL="342900" indent="-342900">
              <a:spcBef>
                <a:spcPts val="600"/>
              </a:spcBef>
              <a:buFont typeface="Wingdings" panose="05000000000000000000" pitchFamily="2" charset="2"/>
              <a:buChar char="ü"/>
            </a:pPr>
            <a:r>
              <a:rPr lang="bg-BG" sz="2000" dirty="0" smtClean="0">
                <a:solidFill>
                  <a:prstClr val="black">
                    <a:lumMod val="75000"/>
                    <a:lumOff val="25000"/>
                  </a:prstClr>
                </a:solidFill>
                <a:latin typeface="Century Schoolbook" panose="02040604050505020304" pitchFamily="18" charset="0"/>
              </a:rPr>
              <a:t>Прилагане </a:t>
            </a:r>
            <a:r>
              <a:rPr lang="bg-BG" sz="2000" dirty="0">
                <a:solidFill>
                  <a:prstClr val="black">
                    <a:lumMod val="75000"/>
                    <a:lumOff val="25000"/>
                  </a:prstClr>
                </a:solidFill>
                <a:latin typeface="Century Schoolbook" panose="02040604050505020304" pitchFamily="18" charset="0"/>
              </a:rPr>
              <a:t>на компетентностнен подход</a:t>
            </a:r>
          </a:p>
          <a:p>
            <a:pPr marL="342900" lvl="0" indent="-342900">
              <a:spcBef>
                <a:spcPts val="600"/>
              </a:spcBef>
              <a:buClr>
                <a:srgbClr val="353535"/>
              </a:buClr>
              <a:buFont typeface="Arial" panose="020B0604020202020204" pitchFamily="34" charset="0"/>
              <a:buChar char="•"/>
            </a:pPr>
            <a:r>
              <a:rPr lang="bg-BG" sz="2000" dirty="0" smtClean="0">
                <a:solidFill>
                  <a:prstClr val="black">
                    <a:lumMod val="75000"/>
                    <a:lumOff val="25000"/>
                  </a:prstClr>
                </a:solidFill>
                <a:latin typeface="Century Schoolbook" panose="02040604050505020304" pitchFamily="18" charset="0"/>
              </a:rPr>
              <a:t>интегрирано междупредметно взаимодействие </a:t>
            </a:r>
          </a:p>
          <a:p>
            <a:pPr marL="342900" lvl="0" indent="-342900">
              <a:spcBef>
                <a:spcPts val="600"/>
              </a:spcBef>
              <a:buClr>
                <a:srgbClr val="353535"/>
              </a:buClr>
              <a:buFont typeface="Arial" panose="020B0604020202020204" pitchFamily="34" charset="0"/>
              <a:buChar char="•"/>
            </a:pPr>
            <a:r>
              <a:rPr lang="bg-BG" sz="2000" dirty="0" smtClean="0">
                <a:solidFill>
                  <a:prstClr val="black">
                    <a:lumMod val="75000"/>
                    <a:lumOff val="25000"/>
                  </a:prstClr>
                </a:solidFill>
                <a:latin typeface="Century Schoolbook" panose="02040604050505020304" pitchFamily="18" charset="0"/>
              </a:rPr>
              <a:t>практическа </a:t>
            </a:r>
            <a:r>
              <a:rPr lang="bg-BG" sz="2000" dirty="0">
                <a:solidFill>
                  <a:prstClr val="black">
                    <a:lumMod val="75000"/>
                    <a:lumOff val="25000"/>
                  </a:prstClr>
                </a:solidFill>
                <a:latin typeface="Century Schoolbook" panose="02040604050505020304" pitchFamily="18" charset="0"/>
              </a:rPr>
              <a:t>насоченост на обучението</a:t>
            </a:r>
          </a:p>
          <a:p>
            <a:pPr lvl="0">
              <a:spcBef>
                <a:spcPts val="600"/>
              </a:spcBef>
              <a:buClr>
                <a:srgbClr val="353535"/>
              </a:buClr>
              <a:buFont typeface="Arial" panose="020B0604020202020204" pitchFamily="34" charset="0"/>
              <a:buChar char="•"/>
            </a:pPr>
            <a:r>
              <a:rPr lang="bg-BG" sz="2000" dirty="0" smtClean="0">
                <a:solidFill>
                  <a:prstClr val="black">
                    <a:lumMod val="75000"/>
                    <a:lumOff val="25000"/>
                  </a:prstClr>
                </a:solidFill>
                <a:latin typeface="Century Schoolbook" panose="02040604050505020304" pitchFamily="18" charset="0"/>
              </a:rPr>
              <a:t>    ориентация </a:t>
            </a:r>
            <a:r>
              <a:rPr lang="bg-BG" sz="2000" dirty="0">
                <a:solidFill>
                  <a:prstClr val="black">
                    <a:lumMod val="75000"/>
                    <a:lumOff val="25000"/>
                  </a:prstClr>
                </a:solidFill>
                <a:latin typeface="Century Schoolbook" panose="02040604050505020304" pitchFamily="18" charset="0"/>
              </a:rPr>
              <a:t>към резултати</a:t>
            </a:r>
          </a:p>
          <a:p>
            <a:pPr lvl="0">
              <a:spcBef>
                <a:spcPts val="600"/>
              </a:spcBef>
              <a:buClr>
                <a:srgbClr val="353535"/>
              </a:buClr>
              <a:buFont typeface="Arial" panose="020B0604020202020204" pitchFamily="34" charset="0"/>
              <a:buChar char="•"/>
            </a:pPr>
            <a:r>
              <a:rPr lang="bg-BG" sz="2000" dirty="0" smtClean="0">
                <a:solidFill>
                  <a:prstClr val="black">
                    <a:lumMod val="75000"/>
                    <a:lumOff val="25000"/>
                  </a:prstClr>
                </a:solidFill>
                <a:latin typeface="Century Schoolbook" panose="02040604050505020304" pitchFamily="18" charset="0"/>
              </a:rPr>
              <a:t>    прилагане </a:t>
            </a:r>
            <a:r>
              <a:rPr lang="bg-BG" sz="2000" dirty="0">
                <a:solidFill>
                  <a:prstClr val="black">
                    <a:lumMod val="75000"/>
                    <a:lumOff val="25000"/>
                  </a:prstClr>
                </a:solidFill>
                <a:latin typeface="Century Schoolbook" panose="02040604050505020304" pitchFamily="18" charset="0"/>
              </a:rPr>
              <a:t>на иновативни подходи и практики в процеса на преподаване и учене</a:t>
            </a:r>
          </a:p>
        </p:txBody>
      </p:sp>
      <p:sp>
        <p:nvSpPr>
          <p:cNvPr id="3" name="TextBox 2"/>
          <p:cNvSpPr txBox="1"/>
          <p:nvPr/>
        </p:nvSpPr>
        <p:spPr>
          <a:xfrm>
            <a:off x="6788829" y="972693"/>
            <a:ext cx="3940131" cy="707886"/>
          </a:xfrm>
          <a:prstGeom prst="rect">
            <a:avLst/>
          </a:prstGeom>
          <a:noFill/>
        </p:spPr>
        <p:txBody>
          <a:bodyPr wrap="square" rtlCol="0">
            <a:spAutoFit/>
          </a:bodyPr>
          <a:lstStyle/>
          <a:p>
            <a:pPr algn="ctr"/>
            <a:r>
              <a:rPr lang="bg-BG" sz="2000" b="1" dirty="0" smtClean="0">
                <a:latin typeface="Century Schoolbook" panose="02040604050505020304" pitchFamily="18" charset="0"/>
              </a:rPr>
              <a:t>АКЦЕНТИ </a:t>
            </a:r>
          </a:p>
          <a:p>
            <a:pPr algn="ctr"/>
            <a:r>
              <a:rPr lang="bg-BG" sz="2000" b="1" dirty="0" smtClean="0">
                <a:latin typeface="Century Schoolbook" panose="02040604050505020304" pitchFamily="18" charset="0"/>
              </a:rPr>
              <a:t>в методите на преподаване</a:t>
            </a:r>
            <a:endParaRPr lang="en-US" sz="2000" b="1" dirty="0">
              <a:latin typeface="Century Schoolbook" panose="02040604050505020304" pitchFamily="18" charset="0"/>
            </a:endParaRPr>
          </a:p>
        </p:txBody>
      </p:sp>
      <p:pic>
        <p:nvPicPr>
          <p:cNvPr id="12" name="Graphic 3" descr="Blackboard">
            <a:hlinkClick r:id="rId9" action="ppaction://hlinkfile"/>
            <a:extLst>
              <a:ext uri="{FF2B5EF4-FFF2-40B4-BE49-F238E27FC236}">
                <a16:creationId xmlns:a16="http://schemas.microsoft.com/office/drawing/2014/main" id="{A4298283-DDB8-4365-95A1-90935E16BE2B}"/>
              </a:ext>
            </a:extLst>
          </p:cNvPr>
          <p:cNvPicPr>
            <a:picLocks noChangeAspect="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6788829" y="396975"/>
            <a:ext cx="1164750" cy="1164750"/>
          </a:xfrm>
          <a:prstGeom prst="rect">
            <a:avLst/>
          </a:prstGeom>
        </p:spPr>
      </p:pic>
    </p:spTree>
    <p:extLst>
      <p:ext uri="{BB962C8B-B14F-4D97-AF65-F5344CB8AC3E}">
        <p14:creationId xmlns:p14="http://schemas.microsoft.com/office/powerpoint/2010/main" val="3514892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1000">
              <a:schemeClr val="bg1"/>
            </a:gs>
            <a:gs pos="53240">
              <a:schemeClr val="bg1"/>
            </a:gs>
            <a:gs pos="35000">
              <a:schemeClr val="bg1"/>
            </a:gs>
            <a:gs pos="83104">
              <a:schemeClr val="bg1"/>
            </a:gs>
            <a:gs pos="67000">
              <a:schemeClr val="bg1"/>
            </a:gs>
            <a:gs pos="100000">
              <a:schemeClr val="bg1">
                <a:lumMod val="75000"/>
              </a:schemeClr>
            </a:gs>
          </a:gsLst>
          <a:lin ang="540000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5127EDA-5861-47AB-8729-620CFC7DAC0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6641431" y="816337"/>
            <a:ext cx="5225327" cy="5225327"/>
          </a:xfrm>
          <a:prstGeom prst="rect">
            <a:avLst/>
          </a:prstGeom>
        </p:spPr>
      </p:pic>
      <p:sp>
        <p:nvSpPr>
          <p:cNvPr id="8" name="Rectangle 7">
            <a:hlinkClick r:id="rId9" action="ppaction://hlinkfile"/>
          </p:cNvPr>
          <p:cNvSpPr/>
          <p:nvPr/>
        </p:nvSpPr>
        <p:spPr>
          <a:xfrm>
            <a:off x="2656115" y="-19526"/>
            <a:ext cx="6597978" cy="1200329"/>
          </a:xfrm>
          <a:prstGeom prst="rect">
            <a:avLst/>
          </a:prstGeom>
          <a:noFill/>
        </p:spPr>
        <p:txBody>
          <a:bodyPr wrap="square" lIns="91440" tIns="45720" rIns="91440" bIns="45720">
            <a:spAutoFit/>
          </a:bodyPr>
          <a:lstStyle/>
          <a:p>
            <a:pPr algn="ctr"/>
            <a:r>
              <a:rPr lang="bg-BG" sz="4400" b="0" cap="none" spc="0" dirty="0" smtClean="0">
                <a:ln w="0"/>
                <a:solidFill>
                  <a:schemeClr val="tx1"/>
                </a:solidFill>
                <a:effectLst>
                  <a:outerShdw blurRad="38100" dist="19050" dir="2700000" algn="tl" rotWithShape="0">
                    <a:schemeClr val="dk1">
                      <a:alpha val="40000"/>
                    </a:schemeClr>
                  </a:outerShdw>
                </a:effectLst>
                <a:latin typeface="Century Schoolbook" panose="02040604050505020304" pitchFamily="18" charset="0"/>
              </a:rPr>
              <a:t> </a:t>
            </a:r>
            <a:r>
              <a:rPr lang="bg-BG" sz="2800" b="1" cap="none" spc="0" dirty="0" smtClean="0">
                <a:ln w="0"/>
                <a:solidFill>
                  <a:schemeClr val="tx1"/>
                </a:solidFill>
                <a:latin typeface="Century Schoolbook" panose="02040604050505020304" pitchFamily="18" charset="0"/>
              </a:rPr>
              <a:t>Интердисциплинарни уроци</a:t>
            </a:r>
          </a:p>
          <a:p>
            <a:pPr algn="ctr"/>
            <a:r>
              <a:rPr lang="en-US" sz="2800" b="0" cap="none" spc="0" dirty="0" smtClean="0">
                <a:ln w="0"/>
                <a:solidFill>
                  <a:schemeClr val="tx1"/>
                </a:solidFill>
                <a:latin typeface="Century Schoolbook" panose="02040604050505020304" pitchFamily="18" charset="0"/>
              </a:rPr>
              <a:t>(</a:t>
            </a:r>
            <a:r>
              <a:rPr lang="bg-BG" sz="2800" b="0" cap="none" spc="0" dirty="0" smtClean="0">
                <a:ln w="0"/>
                <a:solidFill>
                  <a:schemeClr val="tx1"/>
                </a:solidFill>
                <a:latin typeface="Century Schoolbook" panose="02040604050505020304" pitchFamily="18" charset="0"/>
              </a:rPr>
              <a:t>реализирани в учебната практика</a:t>
            </a:r>
            <a:r>
              <a:rPr lang="en-US" sz="2800" b="0" cap="none" spc="0" dirty="0" smtClean="0">
                <a:ln w="0"/>
                <a:solidFill>
                  <a:schemeClr val="tx1"/>
                </a:solidFill>
                <a:latin typeface="Century Schoolbook" panose="02040604050505020304" pitchFamily="18" charset="0"/>
              </a:rPr>
              <a:t>)</a:t>
            </a:r>
            <a:endParaRPr lang="en-US" sz="2800" b="0" cap="none" spc="0" dirty="0">
              <a:ln w="0"/>
              <a:solidFill>
                <a:schemeClr val="tx1"/>
              </a:solidFill>
              <a:latin typeface="Century Schoolbook" panose="02040604050505020304" pitchFamily="18" charset="0"/>
            </a:endParaRPr>
          </a:p>
        </p:txBody>
      </p:sp>
      <p:sp>
        <p:nvSpPr>
          <p:cNvPr id="3" name="TextBox 2"/>
          <p:cNvSpPr txBox="1"/>
          <p:nvPr/>
        </p:nvSpPr>
        <p:spPr>
          <a:xfrm>
            <a:off x="651218" y="1355688"/>
            <a:ext cx="4689105" cy="1569660"/>
          </a:xfrm>
          <a:prstGeom prst="rect">
            <a:avLst/>
          </a:prstGeom>
          <a:noFill/>
        </p:spPr>
        <p:txBody>
          <a:bodyPr wrap="none" rtlCol="0">
            <a:spAutoFit/>
          </a:bodyPr>
          <a:lstStyle/>
          <a:p>
            <a:pPr algn="ctr"/>
            <a:r>
              <a:rPr lang="bg-BG" sz="2400" b="1" dirty="0" smtClean="0">
                <a:latin typeface="Century Schoolbook" panose="02040604050505020304" pitchFamily="18" charset="0"/>
              </a:rPr>
              <a:t>  </a:t>
            </a:r>
            <a:r>
              <a:rPr lang="bg-BG" sz="2400" b="1" u="sng" dirty="0" smtClean="0">
                <a:latin typeface="Century Schoolbook" panose="02040604050505020304" pitchFamily="18" charset="0"/>
              </a:rPr>
              <a:t>Човешкото </a:t>
            </a:r>
            <a:r>
              <a:rPr lang="bg-BG" sz="2400" b="1" u="sng" dirty="0">
                <a:latin typeface="Century Schoolbook" panose="02040604050505020304" pitchFamily="18" charset="0"/>
              </a:rPr>
              <a:t>здраве </a:t>
            </a:r>
            <a:r>
              <a:rPr lang="en-US" sz="2400" dirty="0">
                <a:latin typeface="Century Schoolbook" panose="02040604050505020304" pitchFamily="18" charset="0"/>
              </a:rPr>
              <a:t>(</a:t>
            </a:r>
            <a:r>
              <a:rPr lang="bg-BG" sz="2400" dirty="0">
                <a:latin typeface="Century Schoolbook" panose="02040604050505020304" pitchFamily="18" charset="0"/>
              </a:rPr>
              <a:t>6 клас</a:t>
            </a:r>
            <a:r>
              <a:rPr lang="en-US" sz="2400" dirty="0">
                <a:latin typeface="Century Schoolbook" panose="02040604050505020304" pitchFamily="18" charset="0"/>
              </a:rPr>
              <a:t>)</a:t>
            </a:r>
            <a:r>
              <a:rPr lang="bg-BG" sz="2400" dirty="0">
                <a:latin typeface="Century Schoolbook" panose="02040604050505020304" pitchFamily="18" charset="0"/>
              </a:rPr>
              <a:t> </a:t>
            </a:r>
          </a:p>
          <a:p>
            <a:pPr>
              <a:buFont typeface="Arial" panose="020B0604020202020204" pitchFamily="34" charset="0"/>
              <a:buChar char="•"/>
            </a:pPr>
            <a:r>
              <a:rPr lang="bg-BG" dirty="0" smtClean="0">
                <a:latin typeface="Century Schoolbook" panose="02040604050505020304" pitchFamily="18" charset="0"/>
              </a:rPr>
              <a:t> човекът </a:t>
            </a:r>
            <a:r>
              <a:rPr lang="bg-BG" dirty="0">
                <a:latin typeface="Century Schoolbook" panose="02040604050505020304" pitchFamily="18" charset="0"/>
              </a:rPr>
              <a:t>и природата</a:t>
            </a:r>
          </a:p>
          <a:p>
            <a:pPr>
              <a:buFont typeface="Arial" panose="020B0604020202020204" pitchFamily="34" charset="0"/>
              <a:buChar char="•"/>
            </a:pPr>
            <a:r>
              <a:rPr lang="bg-BG" dirty="0" smtClean="0">
                <a:latin typeface="Century Schoolbook" panose="02040604050505020304" pitchFamily="18" charset="0"/>
              </a:rPr>
              <a:t> български </a:t>
            </a:r>
            <a:r>
              <a:rPr lang="bg-BG" dirty="0">
                <a:latin typeface="Century Schoolbook" panose="02040604050505020304" pitchFamily="18" charset="0"/>
              </a:rPr>
              <a:t>език и литература</a:t>
            </a:r>
          </a:p>
          <a:p>
            <a:pPr>
              <a:buFont typeface="Arial" panose="020B0604020202020204" pitchFamily="34" charset="0"/>
              <a:buChar char="•"/>
            </a:pPr>
            <a:r>
              <a:rPr lang="bg-BG" dirty="0" smtClean="0">
                <a:latin typeface="Century Schoolbook" panose="02040604050505020304" pitchFamily="18" charset="0"/>
              </a:rPr>
              <a:t> информационни </a:t>
            </a:r>
            <a:r>
              <a:rPr lang="bg-BG" dirty="0">
                <a:latin typeface="Century Schoolbook" panose="02040604050505020304" pitchFamily="18" charset="0"/>
              </a:rPr>
              <a:t>технологии</a:t>
            </a:r>
            <a:endParaRPr lang="en-US" dirty="0">
              <a:latin typeface="Century Schoolbook" panose="02040604050505020304" pitchFamily="18" charset="0"/>
            </a:endParaRPr>
          </a:p>
          <a:p>
            <a:endParaRPr lang="en-US" dirty="0"/>
          </a:p>
        </p:txBody>
      </p:sp>
      <p:pic>
        <p:nvPicPr>
          <p:cNvPr id="10" name="Picture 2" descr="https://lh5.googleusercontent.com/yNjQGkkcFYHbHklO0AhILrdMPl9XW9Opc_pdKEg0wbiF-eUNwfkI1B0fLIvHJgLvyaL2wz_ZdRrZoqVnu8lSVW-aUBX00Gjaq7qaS7iD6GI5LeRMjgj__a1fci-_xEWpHznc95F31NGGpM1VhJkXtg"/>
          <p:cNvPicPr>
            <a:picLocks noGrp="1" noChangeAspect="1" noChangeArrowheads="1"/>
          </p:cNvPicPr>
          <p:nvPr>
            <p:ph sz="quarter" idx="4294967295"/>
          </p:nvPr>
        </p:nvPicPr>
        <p:blipFill>
          <a:blip r:embed="rId10">
            <a:extLst>
              <a:ext uri="{28A0092B-C50C-407E-A947-70E740481C1C}">
                <a14:useLocalDpi xmlns:a14="http://schemas.microsoft.com/office/drawing/2010/main" val="0"/>
              </a:ext>
            </a:extLst>
          </a:blip>
          <a:srcRect/>
          <a:stretch>
            <a:fillRect/>
          </a:stretch>
        </p:blipFill>
        <p:spPr bwMode="auto">
          <a:xfrm>
            <a:off x="100060" y="3048420"/>
            <a:ext cx="2329631" cy="18670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ttps://lh4.googleusercontent.com/__ezYUre1EjdVAZmktVlEoDNr-Sx-W5qEEIC5TrBCfjLKFMVhWvlrMceIUSaM_lHfX4rZGQIEAz56yxUFKOQ3_7CgOxjLVE7qSM9sS_fbNEvdnksjXbnIzZpcH6-Ed6m2XUh4kL1xavXWey3BhIetQ"/>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2597456" y="3074022"/>
            <a:ext cx="2521188" cy="16895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https://lh3.googleusercontent.com/zFaZEZAuKWY_ugvmbe7G6RUTCJ2scK8Zl56oCgseyxe0pM8P5ZRABhPUT7fBKzqfDZnzMV3GWf2c5If0l6l7WEOiRkMy4Z71EWYAVWTZ6afFnhUECnWQaZ5xbFxo9EINMD_RL7w2f0W1cIgikqcvCQ"/>
          <p:cNvPicPr/>
          <p:nvPr/>
        </p:nvPicPr>
        <p:blipFill rotWithShape="1">
          <a:blip r:embed="rId12" cstate="hqprint">
            <a:extLst>
              <a:ext uri="{28A0092B-C50C-407E-A947-70E740481C1C}">
                <a14:useLocalDpi xmlns:a14="http://schemas.microsoft.com/office/drawing/2010/main" val="0"/>
              </a:ext>
            </a:extLst>
          </a:blip>
          <a:srcRect b="20213"/>
          <a:stretch/>
        </p:blipFill>
        <p:spPr bwMode="auto">
          <a:xfrm>
            <a:off x="2072164" y="4915429"/>
            <a:ext cx="1847215" cy="1897380"/>
          </a:xfrm>
          <a:prstGeom prst="rect">
            <a:avLst/>
          </a:prstGeom>
          <a:noFill/>
          <a:ln>
            <a:noFill/>
          </a:ln>
          <a:extLst>
            <a:ext uri="{53640926-AAD7-44D8-BBD7-CCE9431645EC}">
              <a14:shadowObscured xmlns:a14="http://schemas.microsoft.com/office/drawing/2010/main"/>
            </a:ext>
          </a:extLst>
        </p:spPr>
      </p:pic>
      <p:sp>
        <p:nvSpPr>
          <p:cNvPr id="7" name="TextBox 6"/>
          <p:cNvSpPr txBox="1"/>
          <p:nvPr/>
        </p:nvSpPr>
        <p:spPr>
          <a:xfrm>
            <a:off x="7018855" y="1355688"/>
            <a:ext cx="4676775" cy="1661993"/>
          </a:xfrm>
          <a:prstGeom prst="rect">
            <a:avLst/>
          </a:prstGeom>
          <a:noFill/>
        </p:spPr>
        <p:txBody>
          <a:bodyPr wrap="square" rtlCol="0">
            <a:spAutoFit/>
          </a:bodyPr>
          <a:lstStyle/>
          <a:p>
            <a:pPr algn="ctr"/>
            <a:r>
              <a:rPr lang="bg-BG" sz="2400" b="1" u="sng" dirty="0" smtClean="0">
                <a:latin typeface="Century Schoolbook" panose="02040604050505020304" pitchFamily="18" charset="0"/>
              </a:rPr>
              <a:t>Наркотични вещества.</a:t>
            </a:r>
          </a:p>
          <a:p>
            <a:pPr algn="ctr"/>
            <a:r>
              <a:rPr lang="bg-BG" sz="2400" b="1" u="sng" dirty="0" smtClean="0">
                <a:latin typeface="Century Schoolbook" panose="02040604050505020304" pitchFamily="18" charset="0"/>
              </a:rPr>
              <a:t>„Не започвай!“ </a:t>
            </a:r>
            <a:r>
              <a:rPr lang="en-US" sz="2400" dirty="0" smtClean="0">
                <a:latin typeface="Century Schoolbook" panose="02040604050505020304" pitchFamily="18" charset="0"/>
              </a:rPr>
              <a:t>(</a:t>
            </a:r>
            <a:r>
              <a:rPr lang="bg-BG" sz="2400" dirty="0" smtClean="0">
                <a:latin typeface="Century Schoolbook" panose="02040604050505020304" pitchFamily="18" charset="0"/>
              </a:rPr>
              <a:t>12 клас</a:t>
            </a:r>
            <a:r>
              <a:rPr lang="en-US" sz="2400" dirty="0" smtClean="0">
                <a:latin typeface="Century Schoolbook" panose="02040604050505020304" pitchFamily="18" charset="0"/>
              </a:rPr>
              <a:t>)</a:t>
            </a:r>
            <a:endParaRPr lang="bg-BG" sz="2400" dirty="0" smtClean="0">
              <a:latin typeface="Century Schoolbook" panose="02040604050505020304" pitchFamily="18" charset="0"/>
            </a:endParaRPr>
          </a:p>
          <a:p>
            <a:pPr marL="342900" indent="-342900">
              <a:buFont typeface="Arial" panose="020B0604020202020204" pitchFamily="34" charset="0"/>
              <a:buChar char="•"/>
            </a:pPr>
            <a:r>
              <a:rPr lang="bg-BG" dirty="0">
                <a:latin typeface="Century Schoolbook" panose="02040604050505020304" pitchFamily="18" charset="0"/>
              </a:rPr>
              <a:t>х</a:t>
            </a:r>
            <a:r>
              <a:rPr lang="bg-BG" dirty="0" smtClean="0">
                <a:latin typeface="Century Schoolbook" panose="02040604050505020304" pitchFamily="18" charset="0"/>
              </a:rPr>
              <a:t>имия и ООС</a:t>
            </a:r>
          </a:p>
          <a:p>
            <a:pPr marL="342900" indent="-342900">
              <a:buFont typeface="Arial" panose="020B0604020202020204" pitchFamily="34" charset="0"/>
              <a:buChar char="•"/>
            </a:pPr>
            <a:r>
              <a:rPr lang="bg-BG" dirty="0">
                <a:latin typeface="Century Schoolbook" panose="02040604050505020304" pitchFamily="18" charset="0"/>
              </a:rPr>
              <a:t>и</a:t>
            </a:r>
            <a:r>
              <a:rPr lang="bg-BG" dirty="0" smtClean="0">
                <a:latin typeface="Century Schoolbook" panose="02040604050505020304" pitchFamily="18" charset="0"/>
              </a:rPr>
              <a:t>нформационни технологии</a:t>
            </a:r>
          </a:p>
          <a:p>
            <a:pPr marL="342900" indent="-342900">
              <a:buFont typeface="Arial" panose="020B0604020202020204" pitchFamily="34" charset="0"/>
              <a:buChar char="•"/>
            </a:pPr>
            <a:r>
              <a:rPr lang="bg-BG" dirty="0">
                <a:latin typeface="Century Schoolbook" panose="02040604050505020304" pitchFamily="18" charset="0"/>
              </a:rPr>
              <a:t>г</a:t>
            </a:r>
            <a:r>
              <a:rPr lang="bg-BG" dirty="0" smtClean="0">
                <a:latin typeface="Century Schoolbook" panose="02040604050505020304" pitchFamily="18" charset="0"/>
              </a:rPr>
              <a:t>ражданско образование</a:t>
            </a:r>
            <a:endParaRPr lang="en-US" dirty="0">
              <a:latin typeface="Century Schoolbook" panose="02040604050505020304" pitchFamily="18" charset="0"/>
            </a:endParaRPr>
          </a:p>
        </p:txBody>
      </p:sp>
      <p:pic>
        <p:nvPicPr>
          <p:cNvPr id="15" name="Picture 14" descr="C:\Users\PMG_AB_13\Desktop\Професионално портфолио на Силвия Георгиева\4. Моят албум\Физическата среда\12 май 2021 12 г.png"/>
          <p:cNvPicPr/>
          <p:nvPr/>
        </p:nvPicPr>
        <p:blipFill rotWithShape="1">
          <a:blip r:embed="rId13" cstate="hqprint">
            <a:extLst>
              <a:ext uri="{28A0092B-C50C-407E-A947-70E740481C1C}">
                <a14:useLocalDpi xmlns:a14="http://schemas.microsoft.com/office/drawing/2010/main" val="0"/>
              </a:ext>
            </a:extLst>
          </a:blip>
          <a:srcRect l="1790" t="19084" r="-1790" b="10572"/>
          <a:stretch/>
        </p:blipFill>
        <p:spPr bwMode="auto">
          <a:xfrm>
            <a:off x="8198268" y="3646276"/>
            <a:ext cx="3499525" cy="2234625"/>
          </a:xfrm>
          <a:prstGeom prst="rect">
            <a:avLst/>
          </a:prstGeom>
          <a:noFill/>
          <a:ln>
            <a:noFill/>
          </a:ln>
          <a:extLst>
            <a:ext uri="{53640926-AAD7-44D8-BBD7-CCE9431645EC}">
              <a14:shadowObscured xmlns:a14="http://schemas.microsoft.com/office/drawing/2010/main"/>
            </a:ext>
          </a:extLst>
        </p:spPr>
      </p:pic>
      <p:pic>
        <p:nvPicPr>
          <p:cNvPr id="17" name="Picture 16" descr="C:\Users\PMG_AB_13\Desktop\IMG_20221008_201443_3.jpg"/>
          <p:cNvPicPr/>
          <p:nvPr/>
        </p:nvPicPr>
        <p:blipFill rotWithShape="1">
          <a:blip r:embed="rId14" cstate="hqprint">
            <a:extLst>
              <a:ext uri="{28A0092B-C50C-407E-A947-70E740481C1C}">
                <a14:useLocalDpi xmlns:a14="http://schemas.microsoft.com/office/drawing/2010/main" val="0"/>
              </a:ext>
            </a:extLst>
          </a:blip>
          <a:srcRect l="5130" t="4786" r="3717" b="6496"/>
          <a:stretch/>
        </p:blipFill>
        <p:spPr bwMode="auto">
          <a:xfrm rot="5400000">
            <a:off x="5150742" y="3682905"/>
            <a:ext cx="3368900" cy="238822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6597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32166" y="312874"/>
            <a:ext cx="6607629" cy="1325563"/>
          </a:xfrm>
        </p:spPr>
        <p:txBody>
          <a:bodyPr>
            <a:normAutofit/>
          </a:bodyPr>
          <a:lstStyle/>
          <a:p>
            <a:pPr algn="ctr"/>
            <a:r>
              <a:rPr lang="bg-BG" sz="2800" b="1" dirty="0">
                <a:ln w="0"/>
                <a:latin typeface="Century Schoolbook" panose="02040604050505020304" pitchFamily="18" charset="0"/>
              </a:rPr>
              <a:t>Интердисциплинарни уроци</a:t>
            </a:r>
            <a:br>
              <a:rPr lang="bg-BG" sz="2800" b="1" dirty="0">
                <a:ln w="0"/>
                <a:latin typeface="Century Schoolbook" panose="02040604050505020304" pitchFamily="18" charset="0"/>
              </a:rPr>
            </a:br>
            <a:r>
              <a:rPr lang="en-US" sz="2800" dirty="0">
                <a:ln w="0"/>
                <a:latin typeface="Century Schoolbook" panose="02040604050505020304" pitchFamily="18" charset="0"/>
              </a:rPr>
              <a:t>(</a:t>
            </a:r>
            <a:r>
              <a:rPr lang="bg-BG" sz="2800" dirty="0">
                <a:ln w="0"/>
                <a:latin typeface="Century Schoolbook" panose="02040604050505020304" pitchFamily="18" charset="0"/>
              </a:rPr>
              <a:t>реализирани в учебната практика</a:t>
            </a:r>
            <a:r>
              <a:rPr lang="en-US" sz="2800" dirty="0">
                <a:ln w="0"/>
                <a:latin typeface="Century Schoolbook" panose="02040604050505020304" pitchFamily="18" charset="0"/>
              </a:rPr>
              <a:t>)</a:t>
            </a:r>
            <a:br>
              <a:rPr lang="en-US" sz="2800" dirty="0">
                <a:ln w="0"/>
                <a:latin typeface="Century Schoolbook" panose="02040604050505020304" pitchFamily="18" charset="0"/>
              </a:rPr>
            </a:br>
            <a:endParaRPr lang="en-US" sz="2800" dirty="0"/>
          </a:p>
        </p:txBody>
      </p:sp>
      <p:sp>
        <p:nvSpPr>
          <p:cNvPr id="3" name="Content Placeholder 2"/>
          <p:cNvSpPr>
            <a:spLocks noGrp="1"/>
          </p:cNvSpPr>
          <p:nvPr>
            <p:ph idx="1"/>
          </p:nvPr>
        </p:nvSpPr>
        <p:spPr>
          <a:xfrm>
            <a:off x="2098766" y="1451157"/>
            <a:ext cx="8595359" cy="882741"/>
          </a:xfrm>
        </p:spPr>
        <p:txBody>
          <a:bodyPr>
            <a:noAutofit/>
          </a:bodyPr>
          <a:lstStyle/>
          <a:p>
            <a:pPr marL="0" indent="0">
              <a:buNone/>
            </a:pPr>
            <a:r>
              <a:rPr lang="bg-BG" sz="2400" b="1" u="sng" dirty="0" smtClean="0">
                <a:latin typeface="Century Schoolbook" panose="02040604050505020304" pitchFamily="18" charset="0"/>
              </a:rPr>
              <a:t>Осмоза. Осмотично поведение на клетка</a:t>
            </a:r>
            <a:r>
              <a:rPr lang="en-US" sz="2400" dirty="0" smtClean="0">
                <a:latin typeface="Century Schoolbook" panose="02040604050505020304" pitchFamily="18" charset="0"/>
              </a:rPr>
              <a:t>(</a:t>
            </a:r>
            <a:r>
              <a:rPr lang="bg-BG" sz="2400" dirty="0" smtClean="0">
                <a:latin typeface="Century Schoolbook" panose="02040604050505020304" pitchFamily="18" charset="0"/>
              </a:rPr>
              <a:t>10 клас</a:t>
            </a:r>
            <a:r>
              <a:rPr lang="en-US" sz="2400" dirty="0" smtClean="0">
                <a:latin typeface="Century Schoolbook" panose="02040604050505020304" pitchFamily="18" charset="0"/>
              </a:rPr>
              <a:t>)</a:t>
            </a:r>
            <a:endParaRPr lang="en-US" sz="2400" dirty="0">
              <a:latin typeface="Century Schoolbook" panose="020406040505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5893" y="3569284"/>
            <a:ext cx="3860173" cy="2578868"/>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177348" y="2114871"/>
            <a:ext cx="3448595" cy="2299063"/>
          </a:xfrm>
          <a:prstGeom prst="rect">
            <a:avLst/>
          </a:prstGeom>
        </p:spPr>
      </p:pic>
      <p:pic>
        <p:nvPicPr>
          <p:cNvPr id="6" name="Google Shape;540;p13"/>
          <p:cNvPicPr/>
          <p:nvPr/>
        </p:nvPicPr>
        <p:blipFill rotWithShape="1">
          <a:blip r:embed="rId4">
            <a:alphaModFix/>
          </a:blip>
          <a:srcRect t="15941"/>
          <a:stretch/>
        </p:blipFill>
        <p:spPr bwMode="auto">
          <a:xfrm>
            <a:off x="592182" y="2525487"/>
            <a:ext cx="2917371" cy="2699656"/>
          </a:xfrm>
          <a:prstGeom prst="rect">
            <a:avLst/>
          </a:prstGeom>
          <a:noFill/>
          <a:ln>
            <a:noFill/>
          </a:ln>
          <a:extLst>
            <a:ext uri="{53640926-AAD7-44D8-BBD7-CCE9431645EC}">
              <a14:shadowObscured xmlns:a14="http://schemas.microsoft.com/office/drawing/2010/main"/>
            </a:ext>
          </a:extLst>
        </p:spPr>
      </p:pic>
      <p:sp>
        <p:nvSpPr>
          <p:cNvPr id="7" name="TextBox 6"/>
          <p:cNvSpPr txBox="1"/>
          <p:nvPr/>
        </p:nvSpPr>
        <p:spPr>
          <a:xfrm>
            <a:off x="4302034" y="1908632"/>
            <a:ext cx="2778034" cy="923330"/>
          </a:xfrm>
          <a:prstGeom prst="rect">
            <a:avLst/>
          </a:prstGeom>
          <a:noFill/>
        </p:spPr>
        <p:txBody>
          <a:bodyPr wrap="square" rtlCol="0">
            <a:spAutoFit/>
          </a:bodyPr>
          <a:lstStyle/>
          <a:p>
            <a:pPr marL="285750" indent="-285750">
              <a:buFont typeface="Arial" panose="020B0604020202020204" pitchFamily="34" charset="0"/>
              <a:buChar char="•"/>
            </a:pPr>
            <a:r>
              <a:rPr lang="bg-BG" dirty="0">
                <a:latin typeface="Century Schoolbook" panose="02040604050505020304" pitchFamily="18" charset="0"/>
              </a:rPr>
              <a:t>б</a:t>
            </a:r>
            <a:r>
              <a:rPr lang="bg-BG" dirty="0" smtClean="0">
                <a:latin typeface="Century Schoolbook" panose="02040604050505020304" pitchFamily="18" charset="0"/>
              </a:rPr>
              <a:t>иология и ЗО</a:t>
            </a:r>
          </a:p>
          <a:p>
            <a:pPr marL="285750" indent="-285750">
              <a:buFont typeface="Arial" panose="020B0604020202020204" pitchFamily="34" charset="0"/>
              <a:buChar char="•"/>
            </a:pPr>
            <a:r>
              <a:rPr lang="bg-BG" dirty="0">
                <a:latin typeface="Century Schoolbook" panose="02040604050505020304" pitchFamily="18" charset="0"/>
              </a:rPr>
              <a:t>х</a:t>
            </a:r>
            <a:r>
              <a:rPr lang="bg-BG" dirty="0" smtClean="0">
                <a:latin typeface="Century Schoolbook" panose="02040604050505020304" pitchFamily="18" charset="0"/>
              </a:rPr>
              <a:t>имия и ООС</a:t>
            </a:r>
          </a:p>
          <a:p>
            <a:pPr marL="285750" indent="-285750">
              <a:buFont typeface="Arial" panose="020B0604020202020204" pitchFamily="34" charset="0"/>
              <a:buChar char="•"/>
            </a:pPr>
            <a:r>
              <a:rPr lang="bg-BG" dirty="0" smtClean="0">
                <a:latin typeface="Century Schoolbook" panose="02040604050505020304" pitchFamily="18" charset="0"/>
              </a:rPr>
              <a:t>математика</a:t>
            </a:r>
            <a:endParaRPr lang="en-US" dirty="0">
              <a:latin typeface="Century Schoolbook" panose="02040604050505020304" pitchFamily="18" charset="0"/>
            </a:endParaRPr>
          </a:p>
        </p:txBody>
      </p:sp>
    </p:spTree>
    <p:extLst>
      <p:ext uri="{BB962C8B-B14F-4D97-AF65-F5344CB8AC3E}">
        <p14:creationId xmlns:p14="http://schemas.microsoft.com/office/powerpoint/2010/main" val="1633301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3000">
              <a:schemeClr val="bg1"/>
            </a:gs>
            <a:gs pos="43000">
              <a:schemeClr val="bg1"/>
            </a:gs>
            <a:gs pos="78000">
              <a:schemeClr val="bg1"/>
            </a:gs>
            <a:gs pos="100000">
              <a:schemeClr val="bg1">
                <a:lumMod val="7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CEF4-01D3-4AF7-9E84-F43030ACA972}"/>
              </a:ext>
            </a:extLst>
          </p:cNvPr>
          <p:cNvSpPr>
            <a:spLocks noGrp="1"/>
          </p:cNvSpPr>
          <p:nvPr>
            <p:ph type="title"/>
          </p:nvPr>
        </p:nvSpPr>
        <p:spPr>
          <a:xfrm>
            <a:off x="2596118" y="360404"/>
            <a:ext cx="6657976" cy="1205054"/>
          </a:xfrm>
        </p:spPr>
        <p:txBody>
          <a:bodyPr anchor="ctr">
            <a:normAutofit/>
          </a:bodyPr>
          <a:lstStyle/>
          <a:p>
            <a:pPr algn="ctr"/>
            <a:r>
              <a:rPr lang="bg-BG" dirty="0" smtClean="0">
                <a:latin typeface="Century Schoolbook" panose="02040604050505020304" pitchFamily="18" charset="0"/>
                <a:cs typeface="Segoe UI" panose="020B0502040204020203" pitchFamily="34" charset="0"/>
                <a:hlinkClick r:id="rId3" action="ppaction://hlinkfile"/>
              </a:rPr>
              <a:t> </a:t>
            </a:r>
            <a:endParaRPr lang="en-US" dirty="0">
              <a:latin typeface="Century Schoolbook" panose="02040604050505020304" pitchFamily="18" charset="0"/>
              <a:cs typeface="Segoe UI" panose="020B0502040204020203" pitchFamily="34" charset="0"/>
              <a:hlinkClick r:id="rId3" action="ppaction://hlinkfile"/>
            </a:endParaRPr>
          </a:p>
        </p:txBody>
      </p:sp>
      <p:pic>
        <p:nvPicPr>
          <p:cNvPr id="8" name="Graphic 7">
            <a:extLst>
              <a:ext uri="{FF2B5EF4-FFF2-40B4-BE49-F238E27FC236}">
                <a16:creationId xmlns:a16="http://schemas.microsoft.com/office/drawing/2014/main" id="{984A409A-26BF-476C-858A-CFA0EBFAB6FC}"/>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15000"/>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641431" y="816337"/>
            <a:ext cx="5225327" cy="5225327"/>
          </a:xfrm>
          <a:prstGeom prst="rect">
            <a:avLst/>
          </a:prstGeom>
        </p:spPr>
      </p:pic>
      <p:sp>
        <p:nvSpPr>
          <p:cNvPr id="3" name="TextBox 2"/>
          <p:cNvSpPr txBox="1"/>
          <p:nvPr/>
        </p:nvSpPr>
        <p:spPr>
          <a:xfrm>
            <a:off x="2873606" y="219920"/>
            <a:ext cx="6391493" cy="1384995"/>
          </a:xfrm>
          <a:prstGeom prst="rect">
            <a:avLst/>
          </a:prstGeom>
          <a:noFill/>
        </p:spPr>
        <p:txBody>
          <a:bodyPr wrap="none" rtlCol="0">
            <a:spAutoFit/>
          </a:bodyPr>
          <a:lstStyle/>
          <a:p>
            <a:pPr algn="ctr"/>
            <a:r>
              <a:rPr lang="bg-BG" sz="2800" b="1" dirty="0">
                <a:ln w="0"/>
                <a:latin typeface="Century Schoolbook" panose="02040604050505020304" pitchFamily="18" charset="0"/>
              </a:rPr>
              <a:t>Интердисциплинарни уроци</a:t>
            </a:r>
          </a:p>
          <a:p>
            <a:pPr algn="ctr"/>
            <a:r>
              <a:rPr lang="en-US" sz="2800" dirty="0">
                <a:ln w="0"/>
                <a:latin typeface="Century Schoolbook" panose="02040604050505020304" pitchFamily="18" charset="0"/>
              </a:rPr>
              <a:t>(</a:t>
            </a:r>
            <a:r>
              <a:rPr lang="bg-BG" sz="2800" dirty="0">
                <a:ln w="0"/>
                <a:latin typeface="Century Schoolbook" panose="02040604050505020304" pitchFamily="18" charset="0"/>
              </a:rPr>
              <a:t>реализирани в учебната практика</a:t>
            </a:r>
            <a:r>
              <a:rPr lang="en-US" sz="2800" dirty="0">
                <a:ln w="0"/>
                <a:latin typeface="Century Schoolbook" panose="02040604050505020304" pitchFamily="18" charset="0"/>
              </a:rPr>
              <a:t>)</a:t>
            </a:r>
          </a:p>
          <a:p>
            <a:endParaRPr lang="en-US" sz="2800" dirty="0"/>
          </a:p>
        </p:txBody>
      </p:sp>
      <p:sp>
        <p:nvSpPr>
          <p:cNvPr id="9" name="Rectangle 8"/>
          <p:cNvSpPr/>
          <p:nvPr/>
        </p:nvSpPr>
        <p:spPr>
          <a:xfrm>
            <a:off x="285750" y="1460683"/>
            <a:ext cx="4505325" cy="369332"/>
          </a:xfrm>
          <a:prstGeom prst="rect">
            <a:avLst/>
          </a:prstGeom>
        </p:spPr>
        <p:txBody>
          <a:bodyPr wrap="square">
            <a:spAutoFit/>
          </a:bodyPr>
          <a:lstStyle/>
          <a:p>
            <a:pPr algn="ctr"/>
            <a:r>
              <a:rPr lang="bg-BG" b="1" dirty="0" smtClean="0">
                <a:ln w="0"/>
                <a:latin typeface="Century Schoolbook" panose="02040604050505020304" pitchFamily="18" charset="0"/>
              </a:rPr>
              <a:t> </a:t>
            </a:r>
            <a:endParaRPr lang="en-US" dirty="0">
              <a:ln w="0"/>
              <a:latin typeface="Century Schoolbook" panose="02040604050505020304" pitchFamily="18" charset="0"/>
            </a:endParaRPr>
          </a:p>
        </p:txBody>
      </p:sp>
      <p:sp>
        <p:nvSpPr>
          <p:cNvPr id="10" name="Rectangle 9"/>
          <p:cNvSpPr/>
          <p:nvPr/>
        </p:nvSpPr>
        <p:spPr>
          <a:xfrm>
            <a:off x="4030189" y="1141311"/>
            <a:ext cx="4063204" cy="1569660"/>
          </a:xfrm>
          <a:prstGeom prst="rect">
            <a:avLst/>
          </a:prstGeom>
        </p:spPr>
        <p:txBody>
          <a:bodyPr wrap="square">
            <a:spAutoFit/>
          </a:bodyPr>
          <a:lstStyle/>
          <a:p>
            <a:pPr algn="ctr"/>
            <a:r>
              <a:rPr lang="bg-BG" sz="2400" b="1" u="sng" dirty="0"/>
              <a:t>Белтъци</a:t>
            </a:r>
            <a:r>
              <a:rPr lang="bg-BG" sz="2400" dirty="0"/>
              <a:t> </a:t>
            </a:r>
            <a:r>
              <a:rPr lang="en-US" sz="2400" dirty="0"/>
              <a:t>(</a:t>
            </a:r>
            <a:r>
              <a:rPr lang="bg-BG" sz="2400" dirty="0"/>
              <a:t>9 клас</a:t>
            </a:r>
            <a:r>
              <a:rPr lang="en-US" sz="2400" dirty="0"/>
              <a:t>)</a:t>
            </a:r>
            <a:r>
              <a:rPr lang="bg-BG" sz="2400" dirty="0"/>
              <a:t> </a:t>
            </a:r>
          </a:p>
          <a:p>
            <a:pPr>
              <a:buFont typeface="Arial" panose="020B0604020202020204" pitchFamily="34" charset="0"/>
              <a:buChar char="•"/>
            </a:pPr>
            <a:r>
              <a:rPr lang="bg-BG" dirty="0"/>
              <a:t> химия и опазване на околната среда</a:t>
            </a:r>
          </a:p>
          <a:p>
            <a:pPr>
              <a:buFont typeface="Arial" panose="020B0604020202020204" pitchFamily="34" charset="0"/>
              <a:buChar char="•"/>
            </a:pPr>
            <a:r>
              <a:rPr lang="bg-BG" dirty="0"/>
              <a:t> биология и здравно образование</a:t>
            </a:r>
          </a:p>
          <a:p>
            <a:pPr>
              <a:buFont typeface="Arial" panose="020B0604020202020204" pitchFamily="34" charset="0"/>
              <a:buChar char="•"/>
            </a:pPr>
            <a:r>
              <a:rPr lang="bg-BG" dirty="0"/>
              <a:t> английски език</a:t>
            </a:r>
          </a:p>
          <a:p>
            <a:pPr>
              <a:buFont typeface="Arial" panose="020B0604020202020204" pitchFamily="34" charset="0"/>
              <a:buChar char="•"/>
            </a:pPr>
            <a:r>
              <a:rPr lang="bg-BG" dirty="0"/>
              <a:t> физическо възпитание и спорт</a:t>
            </a:r>
          </a:p>
        </p:txBody>
      </p:sp>
      <p:pic>
        <p:nvPicPr>
          <p:cNvPr id="11" name="Content Placeholder 6"/>
          <p:cNvPicPr>
            <a:picLocks noGrp="1"/>
          </p:cNvPicPr>
          <p:nvPr>
            <p:ph sz="half" idx="4294967295"/>
          </p:nvPr>
        </p:nvPicPr>
        <p:blipFill rotWithShape="1">
          <a:blip r:embed="rId10"/>
          <a:srcRect l="28833" t="17690" r="35318" b="7465"/>
          <a:stretch/>
        </p:blipFill>
        <p:spPr bwMode="auto">
          <a:xfrm>
            <a:off x="244206" y="1417345"/>
            <a:ext cx="2930857" cy="4447314"/>
          </a:xfrm>
          <a:prstGeom prst="rect">
            <a:avLst/>
          </a:prstGeom>
          <a:ln>
            <a:noFill/>
          </a:ln>
          <a:extLst>
            <a:ext uri="{53640926-AAD7-44D8-BBD7-CCE9431645EC}">
              <a14:shadowObscured xmlns:a14="http://schemas.microsoft.com/office/drawing/2010/main"/>
            </a:ext>
          </a:extLst>
        </p:spPr>
      </p:pic>
      <p:pic>
        <p:nvPicPr>
          <p:cNvPr id="12" name="Content Placeholder 7"/>
          <p:cNvPicPr>
            <a:picLocks noGrp="1"/>
          </p:cNvPicPr>
          <p:nvPr>
            <p:ph sz="quarter" idx="4294967295"/>
          </p:nvPr>
        </p:nvPicPr>
        <p:blipFill rotWithShape="1">
          <a:blip r:embed="rId11"/>
          <a:srcRect l="28322" t="17463" r="38125" b="7693"/>
          <a:stretch/>
        </p:blipFill>
        <p:spPr bwMode="auto">
          <a:xfrm>
            <a:off x="8529170" y="1205343"/>
            <a:ext cx="3381411" cy="4447314"/>
          </a:xfrm>
          <a:prstGeom prst="rect">
            <a:avLst/>
          </a:prstGeom>
          <a:ln>
            <a:noFill/>
          </a:ln>
          <a:extLst>
            <a:ext uri="{53640926-AAD7-44D8-BBD7-CCE9431645EC}">
              <a14:shadowObscured xmlns:a14="http://schemas.microsoft.com/office/drawing/2010/main"/>
            </a:ext>
          </a:extLst>
        </p:spPr>
      </p:pic>
      <p:pic>
        <p:nvPicPr>
          <p:cNvPr id="13" name="Picture 12"/>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735300" y="5009315"/>
            <a:ext cx="2715977" cy="1710688"/>
          </a:xfrm>
          <a:prstGeom prst="rect">
            <a:avLst/>
          </a:prstGeom>
        </p:spPr>
      </p:pic>
      <p:pic>
        <p:nvPicPr>
          <p:cNvPr id="14" name="Picture 13"/>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5735300" y="2774738"/>
            <a:ext cx="2715977" cy="1527738"/>
          </a:xfrm>
          <a:prstGeom prst="rect">
            <a:avLst/>
          </a:prstGeom>
        </p:spPr>
      </p:pic>
      <p:pic>
        <p:nvPicPr>
          <p:cNvPr id="15" name="Content Placeholder 6"/>
          <p:cNvPicPr>
            <a:picLocks noGrp="1"/>
          </p:cNvPicPr>
          <p:nvPr>
            <p:ph sz="half" idx="4294967295"/>
          </p:nvPr>
        </p:nvPicPr>
        <p:blipFill rotWithShape="1">
          <a:blip r:embed="rId14"/>
          <a:srcRect l="31384" t="35154" r="34680" b="23569"/>
          <a:stretch/>
        </p:blipFill>
        <p:spPr bwMode="auto">
          <a:xfrm>
            <a:off x="3247552" y="3641002"/>
            <a:ext cx="2415258" cy="17615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7072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1000">
              <a:schemeClr val="bg1"/>
            </a:gs>
            <a:gs pos="35000">
              <a:schemeClr val="bg1"/>
            </a:gs>
            <a:gs pos="67000">
              <a:schemeClr val="bg1"/>
            </a:gs>
            <a:gs pos="100000">
              <a:schemeClr val="bg1">
                <a:lumMod val="85000"/>
              </a:schemeClr>
            </a:gs>
          </a:gsLst>
          <a:lin ang="5400000" scaled="1"/>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34CEF4-01D3-4AF7-9E84-F43030ACA972}"/>
              </a:ext>
            </a:extLst>
          </p:cNvPr>
          <p:cNvSpPr>
            <a:spLocks noGrp="1"/>
          </p:cNvSpPr>
          <p:nvPr>
            <p:ph type="title"/>
          </p:nvPr>
        </p:nvSpPr>
        <p:spPr>
          <a:xfrm>
            <a:off x="2607276" y="207965"/>
            <a:ext cx="6705600" cy="935035"/>
          </a:xfrm>
        </p:spPr>
        <p:txBody>
          <a:bodyPr anchor="ctr">
            <a:normAutofit/>
          </a:bodyPr>
          <a:lstStyle/>
          <a:p>
            <a:pPr algn="ctr"/>
            <a:r>
              <a:rPr lang="bg-BG" sz="2800" b="1" dirty="0">
                <a:ln w="0"/>
                <a:latin typeface="Century Schoolbook" panose="02040604050505020304" pitchFamily="18" charset="0"/>
              </a:rPr>
              <a:t>Интердисциплинарни уроци</a:t>
            </a:r>
            <a:br>
              <a:rPr lang="bg-BG" sz="2800" b="1" dirty="0">
                <a:ln w="0"/>
                <a:latin typeface="Century Schoolbook" panose="02040604050505020304" pitchFamily="18" charset="0"/>
              </a:rPr>
            </a:br>
            <a:r>
              <a:rPr lang="en-US" sz="2800" dirty="0">
                <a:ln w="0"/>
                <a:latin typeface="Century Schoolbook" panose="02040604050505020304" pitchFamily="18" charset="0"/>
              </a:rPr>
              <a:t>(</a:t>
            </a:r>
            <a:r>
              <a:rPr lang="bg-BG" sz="2800" dirty="0">
                <a:ln w="0"/>
                <a:latin typeface="Century Schoolbook" panose="02040604050505020304" pitchFamily="18" charset="0"/>
              </a:rPr>
              <a:t>реализирани в учебната практика</a:t>
            </a:r>
            <a:r>
              <a:rPr lang="en-US" sz="2800" dirty="0">
                <a:ln w="0"/>
                <a:latin typeface="Century Schoolbook" panose="02040604050505020304" pitchFamily="18" charset="0"/>
              </a:rPr>
              <a:t>)</a:t>
            </a:r>
          </a:p>
        </p:txBody>
      </p:sp>
      <p:sp>
        <p:nvSpPr>
          <p:cNvPr id="7" name="TextBox 6"/>
          <p:cNvSpPr txBox="1"/>
          <p:nvPr/>
        </p:nvSpPr>
        <p:spPr>
          <a:xfrm>
            <a:off x="3013166" y="1079863"/>
            <a:ext cx="5921828" cy="2123658"/>
          </a:xfrm>
          <a:prstGeom prst="rect">
            <a:avLst/>
          </a:prstGeom>
          <a:noFill/>
        </p:spPr>
        <p:txBody>
          <a:bodyPr wrap="square" rtlCol="0">
            <a:spAutoFit/>
          </a:bodyPr>
          <a:lstStyle/>
          <a:p>
            <a:pPr algn="ctr"/>
            <a:r>
              <a:rPr lang="bg-BG" sz="2400" b="1" dirty="0" smtClean="0">
                <a:latin typeface="Century Schoolbook" panose="02040604050505020304" pitchFamily="18" charset="0"/>
              </a:rPr>
              <a:t>  </a:t>
            </a:r>
            <a:r>
              <a:rPr lang="bg-BG" sz="2400" b="1" u="sng" dirty="0" smtClean="0">
                <a:latin typeface="Century Schoolbook" panose="02040604050505020304" pitchFamily="18" charset="0"/>
              </a:rPr>
              <a:t>Замърсяване </a:t>
            </a:r>
            <a:r>
              <a:rPr lang="bg-BG" sz="2400" b="1" u="sng" dirty="0">
                <a:latin typeface="Century Schoolbook" panose="02040604050505020304" pitchFamily="18" charset="0"/>
              </a:rPr>
              <a:t>на водите </a:t>
            </a:r>
            <a:r>
              <a:rPr lang="en-US" sz="2400" dirty="0">
                <a:latin typeface="Century Schoolbook" panose="02040604050505020304" pitchFamily="18" charset="0"/>
              </a:rPr>
              <a:t>(</a:t>
            </a:r>
            <a:r>
              <a:rPr lang="bg-BG" sz="2400" dirty="0">
                <a:latin typeface="Century Schoolbook" panose="02040604050505020304" pitchFamily="18" charset="0"/>
              </a:rPr>
              <a:t>10 клас</a:t>
            </a:r>
            <a:r>
              <a:rPr lang="en-US" sz="2400" dirty="0">
                <a:latin typeface="Century Schoolbook" panose="02040604050505020304" pitchFamily="18" charset="0"/>
              </a:rPr>
              <a:t>)</a:t>
            </a:r>
            <a:endParaRPr lang="bg-BG" sz="2400" dirty="0">
              <a:latin typeface="Century Schoolbook" panose="02040604050505020304" pitchFamily="18" charset="0"/>
            </a:endParaRPr>
          </a:p>
          <a:p>
            <a:pPr>
              <a:buFont typeface="Arial" panose="020B0604020202020204" pitchFamily="34" charset="0"/>
              <a:buChar char="•"/>
            </a:pPr>
            <a:r>
              <a:rPr lang="bg-BG" dirty="0" smtClean="0">
                <a:latin typeface="Century Schoolbook" panose="02040604050505020304" pitchFamily="18" charset="0"/>
              </a:rPr>
              <a:t> биология </a:t>
            </a:r>
            <a:r>
              <a:rPr lang="bg-BG" dirty="0">
                <a:latin typeface="Century Schoolbook" panose="02040604050505020304" pitchFamily="18" charset="0"/>
              </a:rPr>
              <a:t>и здравно образование</a:t>
            </a:r>
          </a:p>
          <a:p>
            <a:pPr>
              <a:buFont typeface="Arial" panose="020B0604020202020204" pitchFamily="34" charset="0"/>
              <a:buChar char="•"/>
            </a:pPr>
            <a:r>
              <a:rPr lang="bg-BG" dirty="0" smtClean="0">
                <a:latin typeface="Century Schoolbook" panose="02040604050505020304" pitchFamily="18" charset="0"/>
              </a:rPr>
              <a:t> химия </a:t>
            </a:r>
            <a:r>
              <a:rPr lang="bg-BG" dirty="0">
                <a:latin typeface="Century Schoolbook" panose="02040604050505020304" pitchFamily="18" charset="0"/>
              </a:rPr>
              <a:t>и опазване на околната среда</a:t>
            </a:r>
          </a:p>
          <a:p>
            <a:pPr>
              <a:buFont typeface="Arial" panose="020B0604020202020204" pitchFamily="34" charset="0"/>
              <a:buChar char="•"/>
            </a:pPr>
            <a:r>
              <a:rPr lang="bg-BG" dirty="0" smtClean="0">
                <a:latin typeface="Century Schoolbook" panose="02040604050505020304" pitchFamily="18" charset="0"/>
              </a:rPr>
              <a:t> информационни </a:t>
            </a:r>
            <a:r>
              <a:rPr lang="bg-BG" dirty="0">
                <a:latin typeface="Century Schoolbook" panose="02040604050505020304" pitchFamily="18" charset="0"/>
              </a:rPr>
              <a:t>технологии</a:t>
            </a:r>
          </a:p>
          <a:p>
            <a:pPr>
              <a:buFont typeface="Arial" panose="020B0604020202020204" pitchFamily="34" charset="0"/>
              <a:buChar char="•"/>
            </a:pPr>
            <a:r>
              <a:rPr lang="bg-BG" dirty="0" smtClean="0">
                <a:latin typeface="Century Schoolbook" panose="02040604050505020304" pitchFamily="18" charset="0"/>
              </a:rPr>
              <a:t> география </a:t>
            </a:r>
            <a:r>
              <a:rPr lang="bg-BG" dirty="0">
                <a:latin typeface="Century Schoolbook" panose="02040604050505020304" pitchFamily="18" charset="0"/>
              </a:rPr>
              <a:t>и икономика</a:t>
            </a:r>
          </a:p>
          <a:p>
            <a:pPr>
              <a:buFont typeface="Arial" panose="020B0604020202020204" pitchFamily="34" charset="0"/>
              <a:buChar char="•"/>
            </a:pPr>
            <a:r>
              <a:rPr lang="bg-BG" dirty="0" smtClean="0">
                <a:latin typeface="Century Schoolbook" panose="02040604050505020304" pitchFamily="18" charset="0"/>
              </a:rPr>
              <a:t> история </a:t>
            </a:r>
            <a:r>
              <a:rPr lang="bg-BG" dirty="0">
                <a:latin typeface="Century Schoolbook" panose="02040604050505020304" pitchFamily="18" charset="0"/>
              </a:rPr>
              <a:t>и цивилизации</a:t>
            </a:r>
          </a:p>
          <a:p>
            <a:pPr>
              <a:buFont typeface="Arial" panose="020B0604020202020204" pitchFamily="34" charset="0"/>
              <a:buChar char="•"/>
            </a:pPr>
            <a:r>
              <a:rPr lang="bg-BG" dirty="0" smtClean="0">
                <a:latin typeface="Century Schoolbook" panose="02040604050505020304" pitchFamily="18" charset="0"/>
              </a:rPr>
              <a:t> философия</a:t>
            </a:r>
            <a:endParaRPr lang="bg-BG" dirty="0">
              <a:latin typeface="Century Schoolbook" panose="02040604050505020304" pitchFamily="18" charset="0"/>
            </a:endParaRPr>
          </a:p>
        </p:txBody>
      </p:sp>
      <p:pic>
        <p:nvPicPr>
          <p:cNvPr id="8" name="Content Placeholder 7"/>
          <p:cNvPicPr>
            <a:picLocks noGrp="1"/>
          </p:cNvPicPr>
          <p:nvPr>
            <p:ph sz="quarter" idx="4294967295"/>
          </p:nvPr>
        </p:nvPicPr>
        <p:blipFill rotWithShape="1">
          <a:blip r:embed="rId2"/>
          <a:srcRect l="23423" t="33794" r="9538" b="19259"/>
          <a:stretch/>
        </p:blipFill>
        <p:spPr bwMode="auto">
          <a:xfrm>
            <a:off x="8778239" y="4579475"/>
            <a:ext cx="3204755" cy="2099999"/>
          </a:xfrm>
          <a:prstGeom prst="rect">
            <a:avLst/>
          </a:prstGeom>
          <a:ln>
            <a:noFill/>
          </a:ln>
          <a:extLst>
            <a:ext uri="{53640926-AAD7-44D8-BBD7-CCE9431645EC}">
              <a14:shadowObscured xmlns:a14="http://schemas.microsoft.com/office/drawing/2010/main"/>
            </a:ext>
          </a:extLst>
        </p:spPr>
      </p:pic>
      <p:pic>
        <p:nvPicPr>
          <p:cNvPr id="9" name="Picture 8"/>
          <p:cNvPicPr/>
          <p:nvPr/>
        </p:nvPicPr>
        <p:blipFill rotWithShape="1">
          <a:blip r:embed="rId3"/>
          <a:srcRect l="21923" t="20058" r="21667" b="6553"/>
          <a:stretch/>
        </p:blipFill>
        <p:spPr bwMode="auto">
          <a:xfrm>
            <a:off x="312941" y="469647"/>
            <a:ext cx="2436214" cy="167204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0" name="Picture 9"/>
          <p:cNvPicPr/>
          <p:nvPr/>
        </p:nvPicPr>
        <p:blipFill rotWithShape="1">
          <a:blip r:embed="rId4"/>
          <a:srcRect l="22051" t="20057" r="21667" b="4501"/>
          <a:stretch/>
        </p:blipFill>
        <p:spPr bwMode="auto">
          <a:xfrm>
            <a:off x="240519" y="4737463"/>
            <a:ext cx="2581058" cy="161108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1" name="Picture 10"/>
          <p:cNvPicPr/>
          <p:nvPr/>
        </p:nvPicPr>
        <p:blipFill rotWithShape="1">
          <a:blip r:embed="rId5"/>
          <a:srcRect l="19487" t="19601" r="19103" b="11111"/>
          <a:stretch/>
        </p:blipFill>
        <p:spPr bwMode="auto">
          <a:xfrm>
            <a:off x="240519" y="2568837"/>
            <a:ext cx="2508636" cy="152419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2" name="Picture 11"/>
          <p:cNvPicPr/>
          <p:nvPr/>
        </p:nvPicPr>
        <p:blipFill rotWithShape="1">
          <a:blip r:embed="rId6"/>
          <a:srcRect l="19103" t="26211" r="19872" b="13162"/>
          <a:stretch/>
        </p:blipFill>
        <p:spPr bwMode="auto">
          <a:xfrm>
            <a:off x="8861582" y="2624739"/>
            <a:ext cx="3038067" cy="174171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3" name="Picture 12"/>
          <p:cNvPicPr/>
          <p:nvPr/>
        </p:nvPicPr>
        <p:blipFill rotWithShape="1">
          <a:blip r:embed="rId7"/>
          <a:srcRect l="30513" t="19829" r="30256" b="6096"/>
          <a:stretch/>
        </p:blipFill>
        <p:spPr bwMode="auto">
          <a:xfrm>
            <a:off x="6122125" y="2368732"/>
            <a:ext cx="2540217" cy="172429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4" name="Picture 13"/>
          <p:cNvPicPr/>
          <p:nvPr/>
        </p:nvPicPr>
        <p:blipFill rotWithShape="1">
          <a:blip r:embed="rId8"/>
          <a:srcRect l="34488" t="15727" r="29486" b="20000"/>
          <a:stretch/>
        </p:blipFill>
        <p:spPr bwMode="auto">
          <a:xfrm>
            <a:off x="9199005" y="389157"/>
            <a:ext cx="2302372" cy="1933727"/>
          </a:xfrm>
          <a:prstGeom prst="rect">
            <a:avLst/>
          </a:prstGeom>
          <a:ln>
            <a:noFill/>
          </a:ln>
          <a:extLst>
            <a:ext uri="{53640926-AAD7-44D8-BBD7-CCE9431645EC}">
              <a14:shadowObscured xmlns:a14="http://schemas.microsoft.com/office/drawing/2010/main"/>
            </a:ext>
          </a:extLst>
        </p:spPr>
      </p:pic>
      <p:pic>
        <p:nvPicPr>
          <p:cNvPr id="15" name="Picture 14"/>
          <p:cNvPicPr/>
          <p:nvPr/>
        </p:nvPicPr>
        <p:blipFill rotWithShape="1">
          <a:blip r:embed="rId9"/>
          <a:srcRect l="27820" t="11853" r="28975" b="11566"/>
          <a:stretch/>
        </p:blipFill>
        <p:spPr bwMode="auto">
          <a:xfrm>
            <a:off x="3123309" y="3203521"/>
            <a:ext cx="1802119" cy="2310054"/>
          </a:xfrm>
          <a:prstGeom prst="rect">
            <a:avLst/>
          </a:prstGeom>
          <a:ln>
            <a:noFill/>
          </a:ln>
          <a:extLst>
            <a:ext uri="{53640926-AAD7-44D8-BBD7-CCE9431645EC}">
              <a14:shadowObscured xmlns:a14="http://schemas.microsoft.com/office/drawing/2010/main"/>
            </a:ext>
          </a:extLst>
        </p:spPr>
      </p:pic>
      <p:pic>
        <p:nvPicPr>
          <p:cNvPr id="16" name="Picture 15"/>
          <p:cNvPicPr/>
          <p:nvPr/>
        </p:nvPicPr>
        <p:blipFill rotWithShape="1">
          <a:blip r:embed="rId10"/>
          <a:srcRect l="17949" t="37606" r="18205" b="10885"/>
          <a:stretch/>
        </p:blipFill>
        <p:spPr bwMode="auto">
          <a:xfrm>
            <a:off x="3479805" y="5629474"/>
            <a:ext cx="2891245" cy="1111210"/>
          </a:xfrm>
          <a:prstGeom prst="rect">
            <a:avLst/>
          </a:prstGeom>
          <a:ln>
            <a:noFill/>
          </a:ln>
          <a:extLst>
            <a:ext uri="{53640926-AAD7-44D8-BBD7-CCE9431645EC}">
              <a14:shadowObscured xmlns:a14="http://schemas.microsoft.com/office/drawing/2010/main"/>
            </a:ext>
          </a:extLst>
        </p:spPr>
      </p:pic>
      <p:pic>
        <p:nvPicPr>
          <p:cNvPr id="17" name="Picture 16"/>
          <p:cNvPicPr/>
          <p:nvPr/>
        </p:nvPicPr>
        <p:blipFill rotWithShape="1">
          <a:blip r:embed="rId11"/>
          <a:srcRect l="25256" t="20741" r="25001" b="4046"/>
          <a:stretch/>
        </p:blipFill>
        <p:spPr bwMode="auto">
          <a:xfrm>
            <a:off x="5583656" y="4522445"/>
            <a:ext cx="3061673" cy="19822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04235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2.xml><?xml version="1.0" encoding="utf-8"?>
<ds:datastoreItem xmlns:ds="http://schemas.openxmlformats.org/officeDocument/2006/customXml" ds:itemID="{03C7D9E6-B0D9-433E-BD46-EB60F64F4DA8}">
  <ds:schemaRefs>
    <ds:schemaRef ds:uri="16c05727-aa75-4e4a-9b5f-8a80a1165891"/>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 ds:uri="http://schemas.openxmlformats.org/package/2006/metadata/core-properties"/>
    <ds:schemaRef ds:uri="71af3243-3dd4-4a8d-8c0d-dd76da1f02a5"/>
    <ds:schemaRef ds:uri="http://www.w3.org/XML/1998/namespace"/>
    <ds:schemaRef ds:uri="http://purl.org/dc/elements/1.1/"/>
  </ds:schemaRefs>
</ds:datastoreItem>
</file>

<file path=customXml/itemProps3.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1690</Words>
  <Application>Microsoft Office PowerPoint</Application>
  <PresentationFormat>Widescreen</PresentationFormat>
  <Paragraphs>146</Paragraphs>
  <Slides>10</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Arial</vt:lpstr>
      <vt:lpstr>Arial Black</vt:lpstr>
      <vt:lpstr>Arial Rounded MT Bold</vt:lpstr>
      <vt:lpstr>Calibri</vt:lpstr>
      <vt:lpstr>Calibri Light</vt:lpstr>
      <vt:lpstr>Century Schoolbook</vt:lpstr>
      <vt:lpstr>Franklin Gothic Book</vt:lpstr>
      <vt:lpstr>Monotype Corsiva</vt:lpstr>
      <vt:lpstr>Segoe UI</vt:lpstr>
      <vt:lpstr>Wingdings</vt:lpstr>
      <vt:lpstr>Office Theme</vt:lpstr>
      <vt:lpstr>Национален форум  „Училищата с иновации за бъдещето“</vt:lpstr>
      <vt:lpstr>ПМГ „Проф. Емануил Иванов“ НИЕ И ГЛАСЪТ НА ВРЕМЕТО</vt:lpstr>
      <vt:lpstr>Силвия Красимирова Георгиева</vt:lpstr>
      <vt:lpstr>PowerPoint Presentation</vt:lpstr>
      <vt:lpstr>PowerPoint Presentation</vt:lpstr>
      <vt:lpstr>PowerPoint Presentation</vt:lpstr>
      <vt:lpstr>Интердисциплинарни уроци (реализирани в учебната практика) </vt:lpstr>
      <vt:lpstr> </vt:lpstr>
      <vt:lpstr>Интердисциплинарни уроци (реализирани в учебната практика)</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2020-06-15T07:40:31Z</dcterms:created>
  <dcterms:modified xsi:type="dcterms:W3CDTF">2022-10-13T14:54:12Z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