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66" r:id="rId3"/>
    <p:sldId id="258" r:id="rId4"/>
    <p:sldId id="268" r:id="rId5"/>
    <p:sldId id="276" r:id="rId6"/>
    <p:sldId id="257" r:id="rId7"/>
    <p:sldId id="256" r:id="rId8"/>
    <p:sldId id="281" r:id="rId9"/>
    <p:sldId id="278" r:id="rId10"/>
    <p:sldId id="264" r:id="rId11"/>
    <p:sldId id="283" r:id="rId12"/>
    <p:sldId id="282" r:id="rId13"/>
    <p:sldId id="284" r:id="rId14"/>
    <p:sldId id="265" r:id="rId15"/>
    <p:sldId id="267" r:id="rId16"/>
    <p:sldId id="298" r:id="rId17"/>
    <p:sldId id="269" r:id="rId18"/>
    <p:sldId id="275" r:id="rId19"/>
    <p:sldId id="271" r:id="rId20"/>
    <p:sldId id="277" r:id="rId21"/>
    <p:sldId id="272" r:id="rId22"/>
    <p:sldId id="286" r:id="rId23"/>
    <p:sldId id="280" r:id="rId24"/>
    <p:sldId id="274" r:id="rId25"/>
    <p:sldId id="273" r:id="rId26"/>
    <p:sldId id="288" r:id="rId27"/>
    <p:sldId id="285" r:id="rId28"/>
    <p:sldId id="279" r:id="rId29"/>
    <p:sldId id="263" r:id="rId30"/>
    <p:sldId id="262" r:id="rId31"/>
    <p:sldId id="260" r:id="rId32"/>
    <p:sldId id="287" r:id="rId33"/>
    <p:sldId id="294" r:id="rId34"/>
    <p:sldId id="299" r:id="rId35"/>
    <p:sldId id="290" r:id="rId36"/>
    <p:sldId id="292" r:id="rId37"/>
    <p:sldId id="293" r:id="rId38"/>
    <p:sldId id="295" r:id="rId39"/>
    <p:sldId id="297" r:id="rId40"/>
    <p:sldId id="296" r:id="rId41"/>
    <p:sldId id="291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115" d="100"/>
          <a:sy n="115" d="100"/>
        </p:scale>
        <p:origin x="-120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9526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7257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6221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62734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627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166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6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1891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3441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51124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2100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29AEF-F507-4E0B-BB5D-131432E329E6}" type="datetimeFigureOut">
              <a:rPr lang="bg-BG" smtClean="0"/>
              <a:t>12.5.2020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28734-8991-460F-AB48-5D65A1EE42C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6138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Ученици на пмг</a:t>
            </a:r>
            <a:endParaRPr lang="bg-BG" dirty="0"/>
          </a:p>
        </p:txBody>
      </p:sp>
      <p:pic>
        <p:nvPicPr>
          <p:cNvPr id="1026" name="Picture 2" descr="C:\Users\K2\Desktop\01-vhod-00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5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3074" name="Picture 2" descr="Ð-Ñ ÐÐµÑÑ Ð§Ð°Ð²ÐµÐµÐ²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369"/>
            <a:ext cx="5548539" cy="6182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03170" y="668337"/>
            <a:ext cx="6096000" cy="22467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Д-р Петя Чавеева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Ръководител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Отделение по фетална медицина</a:t>
            </a: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Медицински комплекс „Д-р Щерев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 лекар на 2018 г.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61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380483" cy="7035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5860370" y="0"/>
            <a:ext cx="6096000" cy="18158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Аглика Христова, </a:t>
            </a:r>
          </a:p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Съвет на ЕС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Отговаря за компютърните системи на Дирекция Преводи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2232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0482" name="Picture 2" descr="Ð ÐµÐ·ÑÐ»ÑÐ°Ñ Ñ Ð¸Ð·Ð¾Ð±ÑÐ°Ð¶ÐµÐ½Ð¸Ðµ Ð·Ð° Ð°Ð½Ð³ÐµÐ» Ð±Ð°Ð¹ÑÐ°ÐºÑÐ°ÑÑ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5231587" cy="6672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51807" y="4926905"/>
            <a:ext cx="609600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Ангел Байрактарски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зам.- окръжен прокурор на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Окръжна прокуратура- Кюстендил 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77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56" y="105104"/>
            <a:ext cx="5290205" cy="3967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031075" y="3640281"/>
            <a:ext cx="520156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Д-р Диана Джонева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педиатър,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общопрактикуващ лекар,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гр. Кюстендил, випуск 84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7816" t="8607" r="32299" b="26121"/>
          <a:stretch/>
        </p:blipFill>
        <p:spPr>
          <a:xfrm>
            <a:off x="6596079" y="283778"/>
            <a:ext cx="4561490" cy="59685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55627" y="5127365"/>
            <a:ext cx="520156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Антония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Джонева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Райфанзенбанк, София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Преводи в ЕС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034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Rectangle 3"/>
          <p:cNvSpPr/>
          <p:nvPr/>
        </p:nvSpPr>
        <p:spPr>
          <a:xfrm>
            <a:off x="3233057" y="5312682"/>
            <a:ext cx="609600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проф. д-р Румяна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Папанчева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Университет „Проф. д-р Асен Златаров“, гр. Бургас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Ð¡Ð½Ð¸Ð¼ÐºÐ° Ð½Ð° ÐÐ¸Ð»ÑÐ½Ð° ÐÐ¾ÑÐ´Ð°Ð½Ð¾Ð²Ð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3868"/>
            <a:ext cx="9144000" cy="5143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86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Rectangle 3"/>
          <p:cNvSpPr/>
          <p:nvPr/>
        </p:nvSpPr>
        <p:spPr>
          <a:xfrm>
            <a:off x="1771864" y="7386326"/>
            <a:ext cx="9041642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доц. д-р Албена </a:t>
            </a:r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Лапева - </a:t>
            </a:r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Гьонова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Софийски Университет „Св. Климент Охридски“, </a:t>
            </a: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Биологически факултет, катедра Зоология и антропология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4600903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09393" y="4755644"/>
            <a:ext cx="6604113" cy="144655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/>
              <a:t>ас. д-р Мирослав </a:t>
            </a:r>
            <a:r>
              <a:rPr lang="bg-BG" sz="2800" dirty="0" smtClean="0"/>
              <a:t>Зашев, </a:t>
            </a:r>
          </a:p>
          <a:p>
            <a:pPr algn="ctr"/>
            <a:r>
              <a:rPr lang="ru-RU" sz="2000" b="1" dirty="0" smtClean="0"/>
              <a:t>Учебно-научен </a:t>
            </a:r>
            <a:r>
              <a:rPr lang="ru-RU" sz="2000" b="1" dirty="0"/>
              <a:t>сектор „</a:t>
            </a:r>
            <a:r>
              <a:rPr lang="ru-RU" sz="2000" b="1" dirty="0" smtClean="0"/>
              <a:t>Анестезиология и </a:t>
            </a:r>
            <a:r>
              <a:rPr lang="ru-RU" sz="2000" b="1" dirty="0"/>
              <a:t>интензивно лечение, </a:t>
            </a:r>
            <a:r>
              <a:rPr lang="ru-RU" sz="2000" b="1" dirty="0" smtClean="0"/>
              <a:t>ортопедия  </a:t>
            </a:r>
            <a:r>
              <a:rPr lang="ru-RU" sz="2000" b="1" dirty="0"/>
              <a:t>и травматология</a:t>
            </a:r>
            <a:r>
              <a:rPr lang="ru-RU" sz="2000" dirty="0" smtClean="0"/>
              <a:t>“, </a:t>
            </a:r>
          </a:p>
          <a:p>
            <a:pPr algn="ctr"/>
            <a:r>
              <a:rPr lang="ru-RU" sz="2000" b="1" dirty="0" smtClean="0"/>
              <a:t>Болница Лозенец</a:t>
            </a:r>
            <a:endParaRPr lang="bg-BG" sz="3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37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07" r="34517"/>
          <a:stretch/>
        </p:blipFill>
        <p:spPr>
          <a:xfrm>
            <a:off x="1909010" y="78456"/>
            <a:ext cx="4186990" cy="6569242"/>
          </a:xfrm>
        </p:spPr>
      </p:pic>
      <p:sp>
        <p:nvSpPr>
          <p:cNvPr id="4" name="Rectangle 3"/>
          <p:cNvSpPr/>
          <p:nvPr/>
        </p:nvSpPr>
        <p:spPr>
          <a:xfrm>
            <a:off x="2854706" y="5011947"/>
            <a:ext cx="9041642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доц. д-р Албена </a:t>
            </a:r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Лапева - </a:t>
            </a:r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Гьонова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Софийски Университет „Св. Климент Охридски“, </a:t>
            </a: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Биологически факултет, катедра Зоология и антропология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40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Rectangle 3"/>
          <p:cNvSpPr/>
          <p:nvPr/>
        </p:nvSpPr>
        <p:spPr>
          <a:xfrm>
            <a:off x="5257800" y="799011"/>
            <a:ext cx="6096000" cy="22467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Ивайло Кенов, </a:t>
            </a:r>
          </a:p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Програмист и преподавател</a:t>
            </a:r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подготвил повече от 2000 души в </a:t>
            </a:r>
            <a:r>
              <a:rPr lang="en-US" sz="2800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Telerik</a:t>
            </a:r>
            <a:r>
              <a:rPr lang="en-US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Academy </a:t>
            </a:r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en-US" sz="2800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SoftUni</a:t>
            </a:r>
            <a:r>
              <a:rPr lang="en-US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bg-BG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bg-BG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ъздател на </a:t>
            </a:r>
            <a:r>
              <a:rPr lang="en-US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Tested ASP.NET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https://dev.bg/wp-content/uploads/2017/08/Ivaylo-Kenov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4" y="799011"/>
            <a:ext cx="4665618" cy="4665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42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498" y="0"/>
            <a:ext cx="1087820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199211" y="5180860"/>
            <a:ext cx="4659086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Учители, бивши възпитаници на ПМГ, които сега преподават в училището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665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9218" name="Picture 2" descr="Ð ÐµÐ·ÑÐ»ÑÐ°Ñ Ñ Ð¸Ð·Ð¾Ð±ÑÐ°Ð¶ÐµÐ½Ð¸Ðµ Ð·Ð° Ð¿ÐµÑÑÑ Ð¿Ð°ÑÐ½Ð¾Ð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365125"/>
            <a:ext cx="11092543" cy="619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28857" y="4668589"/>
            <a:ext cx="3091543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/>
              <a:t>г</a:t>
            </a:r>
            <a:r>
              <a:rPr lang="bg-BG" dirty="0" smtClean="0"/>
              <a:t>-н Петър Паунов, Кмет </a:t>
            </a:r>
            <a:r>
              <a:rPr lang="bg-BG" dirty="0"/>
              <a:t>на Община Кюстендил</a:t>
            </a:r>
          </a:p>
        </p:txBody>
      </p:sp>
    </p:spTree>
    <p:extLst>
      <p:ext uri="{BB962C8B-B14F-4D97-AF65-F5344CB8AC3E}">
        <p14:creationId xmlns:p14="http://schemas.microsoft.com/office/powerpoint/2010/main" val="1091340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098" name="Picture 2" descr="https://cache1.24chasa.bg/Images/Cache/937/Image_6836937_1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" y="0"/>
            <a:ext cx="121463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670818"/>
            <a:ext cx="609600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Валентина Цветкова, </a:t>
            </a: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единствената жена - пилот на правителствен самолет в света</a:t>
            </a:r>
          </a:p>
        </p:txBody>
      </p:sp>
    </p:spTree>
    <p:extLst>
      <p:ext uri="{BB962C8B-B14F-4D97-AF65-F5344CB8AC3E}">
        <p14:creationId xmlns:p14="http://schemas.microsoft.com/office/powerpoint/2010/main" val="303089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http://vayana-fashion.com/bg/wp-content/uploads/2017/02/b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10"/>
            <a:ext cx="6006662" cy="6824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28055" y="5222856"/>
            <a:ext cx="4962786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/>
              <a:t>г</a:t>
            </a:r>
            <a:r>
              <a:rPr lang="bg-BG" dirty="0" smtClean="0"/>
              <a:t>-жа Люба Пашова, </a:t>
            </a:r>
          </a:p>
          <a:p>
            <a:r>
              <a:rPr lang="bg-BG" dirty="0" smtClean="0"/>
              <a:t>актриса, телевизионна водеща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3083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42" name="Picture 2" descr="Ð ÐµÐ·ÑÐ»ÑÐ°Ñ Ñ Ð¸Ð·Ð¾Ð±ÑÐ°Ð¶ÐµÐ½Ð¸Ðµ Ð·Ð° Ð¼Ð¸ÑÐ°ÐµÐ»Ð° ÐºÑÑÐ¼Ð¾Ð²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90" y="152400"/>
            <a:ext cx="10425339" cy="6458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95559" y="4791968"/>
            <a:ext cx="4659086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г-жа Михаела Крумова, </a:t>
            </a:r>
          </a:p>
          <a:p>
            <a:r>
              <a:rPr lang="bg-BG" dirty="0" smtClean="0"/>
              <a:t>Председател на Общински съвет Кюстендил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618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sz="360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411717" cy="628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903075" y="2433816"/>
            <a:ext cx="5489028" cy="31700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sz="2000" dirty="0">
                <a:effectLst/>
              </a:rPr>
              <a:t>Антон </a:t>
            </a:r>
            <a:r>
              <a:rPr lang="bg-BG" sz="2000" dirty="0" smtClean="0">
                <a:effectLst/>
              </a:rPr>
              <a:t>Младенов, випуск </a:t>
            </a:r>
            <a:r>
              <a:rPr lang="bg-BG" sz="2000" dirty="0">
                <a:effectLst/>
              </a:rPr>
              <a:t>2013</a:t>
            </a:r>
            <a:endParaRPr lang="en-US" sz="2000" dirty="0">
              <a:effectLst/>
            </a:endParaRPr>
          </a:p>
          <a:p>
            <a:pPr lvl="0"/>
            <a:r>
              <a:rPr lang="bg-BG" sz="2000" smtClean="0">
                <a:effectLst/>
              </a:rPr>
              <a:t>Стипендиант </a:t>
            </a:r>
            <a:r>
              <a:rPr lang="bg-BG" sz="2000" dirty="0">
                <a:effectLst/>
              </a:rPr>
              <a:t>на фондация „Миню Балкански“</a:t>
            </a:r>
            <a:endParaRPr lang="en-US" sz="2000" dirty="0">
              <a:effectLst/>
            </a:endParaRPr>
          </a:p>
          <a:p>
            <a:pPr lvl="0"/>
            <a:r>
              <a:rPr lang="bg-BG" sz="2000" dirty="0">
                <a:effectLst/>
              </a:rPr>
              <a:t>Завършил лицей „Лудвиг Велики“- Париж</a:t>
            </a:r>
            <a:endParaRPr lang="en-US" sz="2000" dirty="0">
              <a:effectLst/>
            </a:endParaRPr>
          </a:p>
          <a:p>
            <a:pPr lvl="0"/>
            <a:r>
              <a:rPr lang="bg-BG" sz="2000" dirty="0">
                <a:effectLst/>
              </a:rPr>
              <a:t>Завършил университет „Пиер и Мария Кюри“ – Париж, специалност физика</a:t>
            </a:r>
            <a:endParaRPr lang="en-US" sz="2000" dirty="0">
              <a:effectLst/>
            </a:endParaRPr>
          </a:p>
          <a:p>
            <a:pPr lvl="0"/>
            <a:r>
              <a:rPr lang="bg-BG" sz="2000" dirty="0">
                <a:effectLst/>
              </a:rPr>
              <a:t>Продължава да учи магистратура в Екол Нормал Сюпериор – Париж в областта на физиката</a:t>
            </a:r>
            <a:endParaRPr lang="en-US" sz="2000" dirty="0">
              <a:effectLst/>
            </a:endParaRPr>
          </a:p>
          <a:p>
            <a:pPr lvl="0"/>
            <a:r>
              <a:rPr lang="bg-BG" sz="2000" dirty="0" smtClean="0">
                <a:effectLst/>
              </a:rPr>
              <a:t>Стажант в </a:t>
            </a:r>
            <a:r>
              <a:rPr lang="en-US" sz="2000" dirty="0" err="1" smtClean="0">
                <a:effectLst/>
              </a:rPr>
              <a:t>Университет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>
                <a:effectLst/>
              </a:rPr>
              <a:t>на</a:t>
            </a:r>
            <a:r>
              <a:rPr lang="en-US" sz="2000" dirty="0">
                <a:effectLst/>
              </a:rPr>
              <a:t> </a:t>
            </a:r>
            <a:r>
              <a:rPr lang="en-US" sz="2000" dirty="0" err="1" smtClean="0">
                <a:effectLst/>
              </a:rPr>
              <a:t>Саарланд</a:t>
            </a:r>
            <a:r>
              <a:rPr lang="bg-BG" sz="2000" dirty="0" smtClean="0">
                <a:effectLst/>
              </a:rPr>
              <a:t>,  </a:t>
            </a:r>
            <a:r>
              <a:rPr lang="bg-BG" sz="2000" dirty="0">
                <a:effectLst/>
              </a:rPr>
              <a:t>лаборатория по експериментална физика – квантова микровълнова фотоника и метрология</a:t>
            </a:r>
            <a:endParaRPr lang="en-US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153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8434" name="Picture 2" descr="Ð¡Ð½Ð¸Ð¼ÐºÐ° Ð½Ð° Acibadem City Clinic ÐÐ°ÑÐ´Ð¸Ð¾ÑÐ¸ÑÑÑÐ³Ð¸ÑÐ½Ð° ÐÐ¾Ð»Ð½Ð¸ÑÐ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58" y="2468015"/>
            <a:ext cx="6368569" cy="384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димитър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7" b="26008"/>
          <a:stretch/>
        </p:blipFill>
        <p:spPr bwMode="auto">
          <a:xfrm>
            <a:off x="-1" y="0"/>
            <a:ext cx="5112787" cy="3951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55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2290" name="Picture 2" descr="Ð¡Ð½Ð¸Ð¼ÐºÐ° Ð½Ð° Milena Yordanova Krumov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0" y="0"/>
            <a:ext cx="6833053" cy="6833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94714" y="2185412"/>
            <a:ext cx="4659086" cy="18158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Д-р Милена Крумова, </a:t>
            </a:r>
          </a:p>
          <a:p>
            <a:r>
              <a:rPr lang="ru-RU" dirty="0">
                <a:effectLst/>
              </a:rPr>
              <a:t>доктор по Електротехника, електроника и </a:t>
            </a:r>
            <a:r>
              <a:rPr lang="ru-RU" dirty="0" smtClean="0">
                <a:effectLst/>
              </a:rPr>
              <a:t>автоматика</a:t>
            </a:r>
          </a:p>
          <a:p>
            <a:r>
              <a:rPr lang="ru-RU" dirty="0" smtClean="0">
                <a:effectLst/>
              </a:rPr>
              <a:t>Основател на </a:t>
            </a:r>
            <a:r>
              <a:rPr lang="en-US" dirty="0" err="1" smtClean="0">
                <a:effectLst/>
              </a:rPr>
              <a:t>EduTechFlag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457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1266" name="Picture 2" descr="Ð ÐµÐ·ÑÐ»ÑÐ°Ñ Ñ Ð¸Ð·Ð¾Ð±ÑÐ°Ð¶ÐµÐ½Ð¸Ðµ Ð·Ð° Ð²Ð¸ÐºÑÐ¾Ñ ÑÐ½Ðµ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4" y="365125"/>
            <a:ext cx="10283826" cy="6055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95559" y="4791968"/>
            <a:ext cx="4659086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/>
              <a:t>г</a:t>
            </a:r>
            <a:r>
              <a:rPr lang="bg-BG" dirty="0" smtClean="0"/>
              <a:t>-н Виктор Янев, областен управител на Кюстендилска област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088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8" name="Picture 4" descr="http://olympicbg.org/media/cache/gallery_large/uploads/media/default/0001/02/8968780d1c16cdbf7be5e8d59bf44d517685c78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91" y="126125"/>
            <a:ext cx="8373571" cy="6366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70787" y="4888996"/>
            <a:ext cx="6096000" cy="12003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Светослав </a:t>
            </a:r>
            <a:r>
              <a:rPr lang="ru-RU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Аначков, златен </a:t>
            </a:r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сребърен медалист по химия. През 2014 година защитава докторска степен по </a:t>
            </a:r>
            <a:r>
              <a:rPr lang="ru-RU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теоритична </a:t>
            </a:r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химия във Факултета по Химия и Фармация </a:t>
            </a:r>
            <a:r>
              <a:rPr lang="ru-RU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СУ. </a:t>
            </a:r>
          </a:p>
          <a:p>
            <a:pPr algn="ctr"/>
            <a:r>
              <a:rPr lang="ru-RU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</a:t>
            </a:r>
            <a:r>
              <a:rPr lang="ru-RU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е </a:t>
            </a:r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главен асистент във ФХФ-СУ.</a:t>
            </a:r>
            <a:endParaRPr lang="bg-BG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1931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26" y="501321"/>
            <a:ext cx="8097200" cy="607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93393" y="4965388"/>
            <a:ext cx="4659086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Д-р П. Петров, лекар по дентална медицина, </a:t>
            </a:r>
          </a:p>
          <a:p>
            <a:r>
              <a:rPr lang="bg-BG" dirty="0" smtClean="0"/>
              <a:t> гр. Кюстендил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2085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7412" name="Picture 4" descr="Ð¡Ð½Ð¸Ð¼ÐºÐ° Ð½Ð° ÐÐ¸Ð»ÑÐ½Ð° ÐÐ¾ÑÐ´Ð°Ð½Ð¾Ð²Ð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"/>
            <a:ext cx="9144000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38653" y="5049589"/>
            <a:ext cx="6158047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Димитър Димкин</a:t>
            </a:r>
            <a:r>
              <a:rPr lang="fr-FR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bg-BG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r>
              <a:rPr lang="fr-FR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Manager, </a:t>
            </a:r>
            <a:endParaRPr lang="bg-BG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SAP </a:t>
            </a:r>
            <a:r>
              <a:rPr lang="fr-FR" sz="2800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Labs</a:t>
            </a:r>
            <a:r>
              <a:rPr lang="fr-FR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dirty="0" err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Bulgaria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7663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1586" y="766296"/>
            <a:ext cx="5725863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 Сърбински в ролята на учител</a:t>
            </a:r>
          </a:p>
        </p:txBody>
      </p:sp>
    </p:spTree>
    <p:extLst>
      <p:ext uri="{BB962C8B-B14F-4D97-AF65-F5344CB8AC3E}">
        <p14:creationId xmlns:p14="http://schemas.microsoft.com/office/powerpoint/2010/main" val="121756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1"/>
          <a:stretch/>
        </p:blipFill>
        <p:spPr>
          <a:xfrm>
            <a:off x="6683829" y="0"/>
            <a:ext cx="572588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957927" y="4924125"/>
            <a:ext cx="5225143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Валентина Цветкова, 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специален гост на </a:t>
            </a: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Коктейл </a:t>
            </a:r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ПМГ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</a:t>
            </a:r>
            <a:endParaRPr lang="en-US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556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277" y="0"/>
            <a:ext cx="5158723" cy="6878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831672" y="4329608"/>
            <a:ext cx="4967004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Бивши ученици споделят опит с настоящи ученици</a:t>
            </a:r>
          </a:p>
        </p:txBody>
      </p:sp>
    </p:spTree>
    <p:extLst>
      <p:ext uri="{BB962C8B-B14F-4D97-AF65-F5344CB8AC3E}">
        <p14:creationId xmlns:p14="http://schemas.microsoft.com/office/powerpoint/2010/main" val="1141830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Rectangle 3"/>
          <p:cNvSpPr/>
          <p:nvPr/>
        </p:nvSpPr>
        <p:spPr>
          <a:xfrm>
            <a:off x="3764751" y="365125"/>
            <a:ext cx="357392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Ученици учат ученици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0" t="19365" r="11905" b="12064"/>
          <a:stretch/>
        </p:blipFill>
        <p:spPr>
          <a:xfrm>
            <a:off x="3942334" y="2709057"/>
            <a:ext cx="4461437" cy="4032094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3" r="21571"/>
          <a:stretch/>
        </p:blipFill>
        <p:spPr>
          <a:xfrm>
            <a:off x="515516" y="1136415"/>
            <a:ext cx="4317741" cy="3550368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535" y="1136415"/>
            <a:ext cx="4418054" cy="331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2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Rectangle 3"/>
          <p:cNvSpPr/>
          <p:nvPr/>
        </p:nvSpPr>
        <p:spPr>
          <a:xfrm>
            <a:off x="3048000" y="2551837"/>
            <a:ext cx="6096000" cy="23083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Доц. Д-р Георги Йорданов</a:t>
            </a:r>
          </a:p>
          <a:p>
            <a:pPr algn="ctr"/>
            <a:endParaRPr lang="ru-RU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Награда за изявен млад учен в областта на полимерите “Проф. Иван Шопов” за 2011 г. (от Съюза на химиците в България и Института по полимери към БАН)  Награда за най-добър млад учен на Софийския Университет за 2013 г.  Голяма награда Питагор (МОН) за постижения в науката за 2015 г.</a:t>
            </a:r>
            <a:endParaRPr lang="bg-BG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046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2050" name="Picture 2" descr="Ð ÐµÐ·ÑÐ»ÑÐ°Ñ Ñ Ð¸Ð·Ð¾Ð±ÑÐ°Ð¶ÐµÐ½Ð¸Ðµ Ð·Ð° Ð½ÐµÐ»Ð¸ Ð¿ÐµÑÐºÐ¾Ð²Ð° Ð¾Ð±ÑÐ¸Ð½Ð° ÐºÑÑÑÐµÐ½Ð´Ð¸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5" y="215899"/>
            <a:ext cx="7604645" cy="5711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0" y="4671863"/>
            <a:ext cx="5224507" cy="132343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Г-жа Нели Петкова, </a:t>
            </a:r>
          </a:p>
          <a:p>
            <a:pPr algn="ctr"/>
            <a:r>
              <a:rPr lang="ru-RU" sz="2000" dirty="0" smtClean="0"/>
              <a:t>Директор на </a:t>
            </a:r>
            <a:r>
              <a:rPr lang="ru-RU" sz="2000" dirty="0"/>
              <a:t>Дирекция „Образование, култура, младежки </a:t>
            </a:r>
            <a:r>
              <a:rPr lang="ru-RU" sz="2000" dirty="0" smtClean="0"/>
              <a:t>дейности и спорт” </a:t>
            </a:r>
            <a:r>
              <a:rPr lang="ru-RU" sz="2000" dirty="0"/>
              <a:t>в </a:t>
            </a:r>
            <a:r>
              <a:rPr lang="ru-RU" sz="2000" dirty="0" smtClean="0"/>
              <a:t>Община </a:t>
            </a:r>
            <a:r>
              <a:rPr lang="ru-RU" sz="2000" dirty="0"/>
              <a:t>Кюстендил</a:t>
            </a:r>
            <a:endParaRPr lang="ru-RU" sz="32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592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Ð ÐµÐ·ÑÐ»ÑÐ°Ñ Ñ Ð¸Ð·Ð¾Ð±ÑÐ°Ð¶ÐµÐ½Ð¸Ðµ Ð·Ð° Ð½Ð¸ÐºÐ¾Ð»Ð°Ð¹ Ð±ÑÑÐ½Ð·Ð°Ð»Ð¾Ð² Ð°ÐºÑÑÐ¾Ñ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712" y="0"/>
            <a:ext cx="4305454" cy="647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16705" y="4340487"/>
            <a:ext cx="522450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Николай Брънзалов, </a:t>
            </a:r>
          </a:p>
          <a:p>
            <a:pPr algn="ctr"/>
            <a:r>
              <a:rPr lang="ru-RU" sz="2800" dirty="0" smtClean="0"/>
              <a:t>актьор</a:t>
            </a:r>
            <a:endParaRPr lang="ru-RU" sz="40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319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Ð ÐµÐ·ÑÐ»ÑÐ°Ñ Ñ Ð¸Ð·Ð¾Ð±ÑÐ°Ð¶ÐµÐ½Ð¸Ðµ Ð·Ð° Ð´Ð°Ð½Ð¸ÐµÐ»Ð° Ð¿Ð°Ð½Ð°Ð¹Ð¾ÑÐ¾Ð²Ð° ÐºÑÑÑÐµÐ½Ð´Ð¸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92" y="253820"/>
            <a:ext cx="4989239" cy="3747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802" y="831182"/>
            <a:ext cx="4513327" cy="4513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662692" y="4853592"/>
            <a:ext cx="522450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Любов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Панайотова, биотехнолог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Институт по земеделие</a:t>
            </a:r>
            <a:endParaRPr lang="ru-RU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6596" y="3666972"/>
            <a:ext cx="522450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Д-р Даниела Панайотова, педиатър в МБАЛ гр. Кюстендил</a:t>
            </a:r>
            <a:endParaRPr lang="ru-RU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089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ChangeArrowheads="1"/>
          </p:cNvSpPr>
          <p:nvPr/>
        </p:nvSpPr>
        <p:spPr bwMode="auto">
          <a:xfrm>
            <a:off x="1524001" y="-18307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bg-BG">
              <a:solidFill>
                <a:schemeClr val="tx2"/>
              </a:solidFill>
            </a:endParaRPr>
          </a:p>
        </p:txBody>
      </p:sp>
      <p:sp>
        <p:nvSpPr>
          <p:cNvPr id="31747" name="Rectangle 10"/>
          <p:cNvSpPr>
            <a:spLocks noChangeArrowheads="1"/>
          </p:cNvSpPr>
          <p:nvPr/>
        </p:nvSpPr>
        <p:spPr bwMode="auto">
          <a:xfrm>
            <a:off x="1524001" y="19505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bg-BG">
              <a:solidFill>
                <a:schemeClr val="tx2"/>
              </a:solidFill>
            </a:endParaRPr>
          </a:p>
        </p:txBody>
      </p:sp>
      <p:sp>
        <p:nvSpPr>
          <p:cNvPr id="31748" name="Picture 1"/>
          <p:cNvSpPr>
            <a:spLocks noChangeAspect="1"/>
          </p:cNvSpPr>
          <p:nvPr/>
        </p:nvSpPr>
        <p:spPr bwMode="auto">
          <a:xfrm>
            <a:off x="5397500" y="2730500"/>
            <a:ext cx="1397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bg-BG">
              <a:solidFill>
                <a:schemeClr val="tx2"/>
              </a:solidFill>
            </a:endParaRPr>
          </a:p>
        </p:txBody>
      </p:sp>
      <p:sp>
        <p:nvSpPr>
          <p:cNvPr id="31749" name="TextBox 10"/>
          <p:cNvSpPr txBox="1">
            <a:spLocks noChangeArrowheads="1"/>
          </p:cNvSpPr>
          <p:nvPr/>
        </p:nvSpPr>
        <p:spPr bwMode="auto">
          <a:xfrm>
            <a:off x="4038601" y="228601"/>
            <a:ext cx="1179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 sz="2400" b="1" u="sng">
                <a:solidFill>
                  <a:schemeClr val="bg1"/>
                </a:solidFill>
              </a:rPr>
              <a:t>Защо?</a:t>
            </a:r>
            <a:endParaRPr lang="en-US" altLang="en-US" sz="2400" b="1" u="sng">
              <a:solidFill>
                <a:schemeClr val="bg1"/>
              </a:solidFill>
            </a:endParaRPr>
          </a:p>
        </p:txBody>
      </p:sp>
      <p:pic>
        <p:nvPicPr>
          <p:cNvPr id="31751" name="Picture 11" descr="D:\MPC\Snimki Chujbina\Turkey 2014\istanbul 2014 snimki\DSC03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7" y="520699"/>
            <a:ext cx="4371721" cy="3278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Box 13"/>
          <p:cNvSpPr txBox="1">
            <a:spLocks noChangeArrowheads="1"/>
          </p:cNvSpPr>
          <p:nvPr/>
        </p:nvSpPr>
        <p:spPr bwMode="auto">
          <a:xfrm>
            <a:off x="4219322" y="1046138"/>
            <a:ext cx="1676400" cy="1323439"/>
          </a:xfrm>
          <a:prstGeom prst="rect">
            <a:avLst/>
          </a:prstGeom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altLang="en-US" sz="2000" dirty="0"/>
              <a:t>Златни медали </a:t>
            </a:r>
            <a:r>
              <a:rPr lang="en-US" altLang="en-US" sz="2000" dirty="0"/>
              <a:t>INEPO</a:t>
            </a:r>
            <a:r>
              <a:rPr lang="bg-BG" altLang="en-US" sz="2000" dirty="0"/>
              <a:t> 2014</a:t>
            </a:r>
          </a:p>
          <a:p>
            <a:r>
              <a:rPr lang="bg-BG" altLang="en-US" sz="2000" dirty="0"/>
              <a:t>Турция</a:t>
            </a:r>
            <a:endParaRPr lang="en-US" altLang="en-US" sz="2000" dirty="0"/>
          </a:p>
        </p:txBody>
      </p:sp>
      <p:sp>
        <p:nvSpPr>
          <p:cNvPr id="31754" name="TextBox 15"/>
          <p:cNvSpPr txBox="1">
            <a:spLocks noChangeArrowheads="1"/>
          </p:cNvSpPr>
          <p:nvPr/>
        </p:nvSpPr>
        <p:spPr bwMode="auto">
          <a:xfrm>
            <a:off x="9296400" y="1828801"/>
            <a:ext cx="1371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bg-BG" altLang="en-US" sz="1600">
                <a:solidFill>
                  <a:schemeClr val="bg1"/>
                </a:solidFill>
              </a:rPr>
              <a:t>Сребърни медали </a:t>
            </a:r>
            <a:r>
              <a:rPr lang="en-US" altLang="en-US" sz="1600">
                <a:solidFill>
                  <a:schemeClr val="bg1"/>
                </a:solidFill>
              </a:rPr>
              <a:t>INESPO 2015</a:t>
            </a:r>
          </a:p>
          <a:p>
            <a:pPr algn="ctr"/>
            <a:r>
              <a:rPr lang="bg-BG" altLang="en-US" sz="1600">
                <a:solidFill>
                  <a:schemeClr val="bg1"/>
                </a:solidFill>
              </a:rPr>
              <a:t>Холандия</a:t>
            </a:r>
            <a:endParaRPr lang="en-US" altLang="en-US" sz="1600">
              <a:solidFill>
                <a:schemeClr val="bg1"/>
              </a:solidFill>
            </a:endParaRPr>
          </a:p>
        </p:txBody>
      </p:sp>
      <p:pic>
        <p:nvPicPr>
          <p:cNvPr id="31755" name="Picture 13" descr="D:\MPC\Snimki Chujbina\Greece2016\IMG_20160306_1239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3"/>
          <a:stretch/>
        </p:blipFill>
        <p:spPr bwMode="auto">
          <a:xfrm>
            <a:off x="7103028" y="1046138"/>
            <a:ext cx="4377991" cy="4908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6" name="TextBox 17"/>
          <p:cNvSpPr txBox="1">
            <a:spLocks noChangeArrowheads="1"/>
          </p:cNvSpPr>
          <p:nvPr/>
        </p:nvSpPr>
        <p:spPr bwMode="auto">
          <a:xfrm>
            <a:off x="6072464" y="4488423"/>
            <a:ext cx="1752600" cy="1323439"/>
          </a:xfrm>
          <a:prstGeom prst="rect">
            <a:avLst/>
          </a:prstGeom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altLang="en-US" dirty="0"/>
              <a:t>Златни медали </a:t>
            </a:r>
            <a:r>
              <a:rPr lang="en-US" altLang="en-US" dirty="0"/>
              <a:t>ACSTAC 2016</a:t>
            </a:r>
          </a:p>
          <a:p>
            <a:r>
              <a:rPr lang="bg-BG" altLang="en-US" dirty="0"/>
              <a:t>Гърция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4999672"/>
      </p:ext>
    </p:extLst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\BG03\snimki uchenici\IMG_20150923_105219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828800" y="533400"/>
            <a:ext cx="268605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6867" name="Picture 2" descr="D:\2014\PMG\Kosmos\Kosmos snimki\IMG_20141107_103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2895600" cy="217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 descr="D:\2014\PMG\Kosmos\Kosmos snimki\IMG_20141208_1219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343400"/>
            <a:ext cx="28956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 descr="D:\2010\INEPO\Snimki2\DSC00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4343400"/>
            <a:ext cx="2830513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 descr="D:\2013\Mladi Talanti 2013\Snimki Mladi talanti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343400"/>
            <a:ext cx="28956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 descr="D:\2015\BG03\Esenni izmervania\Snimki esenni izmervania\IMG_20151113_11242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33400"/>
            <a:ext cx="266700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Box 8"/>
          <p:cNvSpPr txBox="1">
            <a:spLocks noChangeArrowheads="1"/>
          </p:cNvSpPr>
          <p:nvPr/>
        </p:nvSpPr>
        <p:spPr bwMode="auto">
          <a:xfrm>
            <a:off x="1752600" y="4038600"/>
            <a:ext cx="2825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/>
              <a:t>Малки и големи ученици</a:t>
            </a:r>
            <a:endParaRPr lang="en-US" altLang="en-US"/>
          </a:p>
        </p:txBody>
      </p:sp>
      <p:sp>
        <p:nvSpPr>
          <p:cNvPr id="36874" name="TextBox 9"/>
          <p:cNvSpPr txBox="1">
            <a:spLocks noChangeArrowheads="1"/>
          </p:cNvSpPr>
          <p:nvPr/>
        </p:nvSpPr>
        <p:spPr bwMode="auto">
          <a:xfrm>
            <a:off x="4648201" y="4038600"/>
            <a:ext cx="1192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/>
              <a:t>Студенти</a:t>
            </a:r>
            <a:endParaRPr lang="en-US" altLang="en-US"/>
          </a:p>
        </p:txBody>
      </p:sp>
      <p:sp>
        <p:nvSpPr>
          <p:cNvPr id="36875" name="TextBox 10"/>
          <p:cNvSpPr txBox="1">
            <a:spLocks noChangeArrowheads="1"/>
          </p:cNvSpPr>
          <p:nvPr/>
        </p:nvSpPr>
        <p:spPr bwMode="auto">
          <a:xfrm>
            <a:off x="5867401" y="4038600"/>
            <a:ext cx="1509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/>
              <a:t>Дипломанти</a:t>
            </a:r>
            <a:endParaRPr lang="en-US" altLang="en-US"/>
          </a:p>
        </p:txBody>
      </p:sp>
      <p:sp>
        <p:nvSpPr>
          <p:cNvPr id="36876" name="TextBox 11"/>
          <p:cNvSpPr txBox="1">
            <a:spLocks noChangeArrowheads="1"/>
          </p:cNvSpPr>
          <p:nvPr/>
        </p:nvSpPr>
        <p:spPr bwMode="auto">
          <a:xfrm>
            <a:off x="7391401" y="4038600"/>
            <a:ext cx="1425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/>
              <a:t>Докторанти</a:t>
            </a:r>
            <a:endParaRPr lang="en-US" altLang="en-US"/>
          </a:p>
        </p:txBody>
      </p:sp>
      <p:sp>
        <p:nvSpPr>
          <p:cNvPr id="36877" name="TextBox 12"/>
          <p:cNvSpPr txBox="1">
            <a:spLocks noChangeArrowheads="1"/>
          </p:cNvSpPr>
          <p:nvPr/>
        </p:nvSpPr>
        <p:spPr bwMode="auto">
          <a:xfrm>
            <a:off x="8839201" y="4038600"/>
            <a:ext cx="1604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bg-BG" altLang="en-US"/>
              <a:t>Специалисти</a:t>
            </a:r>
            <a:endParaRPr lang="en-US" altLang="en-US"/>
          </a:p>
        </p:txBody>
      </p:sp>
      <p:sp>
        <p:nvSpPr>
          <p:cNvPr id="36878" name="TextBox 13"/>
          <p:cNvSpPr txBox="1">
            <a:spLocks noChangeArrowheads="1"/>
          </p:cNvSpPr>
          <p:nvPr/>
        </p:nvSpPr>
        <p:spPr bwMode="auto">
          <a:xfrm>
            <a:off x="4145016" y="762000"/>
            <a:ext cx="4053052" cy="707886"/>
          </a:xfrm>
          <a:prstGeom prst="rect">
            <a:avLst/>
          </a:prstGeom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altLang="en-US" dirty="0"/>
              <a:t>Работим с БАН, университети</a:t>
            </a:r>
          </a:p>
          <a:p>
            <a:r>
              <a:rPr lang="bg-BG" altLang="en-US" dirty="0"/>
              <a:t>и НПО у нас и в чужбина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52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0450434_2140827819306542_987723417291587584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512763"/>
            <a:ext cx="5638800" cy="2746375"/>
          </a:xfrm>
          <a:prstGeom prst="rect">
            <a:avLst/>
          </a:prstGeom>
        </p:spPr>
      </p:pic>
      <p:pic>
        <p:nvPicPr>
          <p:cNvPr id="6" name="Picture 5" descr="60871315_2360781670609901_8470169175547969536_n"/>
          <p:cNvPicPr>
            <a:picLocks noGrp="1" noChangeAspect="1"/>
          </p:cNvPicPr>
          <p:nvPr isPhoto="1"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/>
          <a:stretch/>
        </p:blipFill>
        <p:spPr>
          <a:xfrm>
            <a:off x="6210300" y="3598863"/>
            <a:ext cx="5638799" cy="2740025"/>
          </a:xfrm>
          <a:prstGeom prst="rect">
            <a:avLst/>
          </a:prstGeom>
        </p:spPr>
      </p:pic>
      <p:pic>
        <p:nvPicPr>
          <p:cNvPr id="7" name="Picture 6" descr="60868951_311596976423516_6067232181430779904_n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592513"/>
            <a:ext cx="5638800" cy="2746375"/>
          </a:xfrm>
          <a:prstGeom prst="rect">
            <a:avLst/>
          </a:prstGeom>
        </p:spPr>
      </p:pic>
      <p:pic>
        <p:nvPicPr>
          <p:cNvPr id="8" name="Picture 7" descr="61052814_424677744759596_3973325003453104128_n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630810"/>
            <a:ext cx="5638800" cy="274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619554_462114424334565_1047531992234590208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723834"/>
            <a:ext cx="5638800" cy="2746375"/>
          </a:xfrm>
          <a:prstGeom prst="rect">
            <a:avLst/>
          </a:prstGeom>
        </p:spPr>
      </p:pic>
      <p:pic>
        <p:nvPicPr>
          <p:cNvPr id="7" name="Picture 6" descr="60929708_468079743733347_8217948582595002368_n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512763"/>
            <a:ext cx="5638800" cy="2746375"/>
          </a:xfrm>
          <a:prstGeom prst="rect">
            <a:avLst/>
          </a:prstGeom>
        </p:spPr>
      </p:pic>
      <p:pic>
        <p:nvPicPr>
          <p:cNvPr id="9" name="Picture 8" descr="60563253_359414244683723_1221758010611728384_n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519113"/>
            <a:ext cx="5638800" cy="2740025"/>
          </a:xfrm>
          <a:prstGeom prst="rect">
            <a:avLst/>
          </a:prstGeom>
        </p:spPr>
      </p:pic>
      <p:pic>
        <p:nvPicPr>
          <p:cNvPr id="10" name="Picture 9" descr="60581613_443009266261144_6567445191077134336_n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3723834"/>
            <a:ext cx="5638800" cy="274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5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6146" name="Picture 2" descr="Ð¡Ð½Ð¸Ð¼ÐºÐ° Ð½Ð° Dimitar Dimitrov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4"/>
            <a:ext cx="11691256" cy="681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502791" y="805934"/>
            <a:ext cx="4844018" cy="22467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Димитър Димитров, </a:t>
            </a:r>
          </a:p>
          <a:p>
            <a:pPr algn="ctr"/>
            <a:r>
              <a:rPr lang="en-US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Founder </a:t>
            </a:r>
            <a:r>
              <a:rPr lang="en-US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Chief Executive </a:t>
            </a:r>
            <a:r>
              <a:rPr lang="en-US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Officer</a:t>
            </a:r>
          </a:p>
          <a:p>
            <a:pPr algn="ctr"/>
            <a:r>
              <a:rPr lang="en-US" sz="2800" dirty="0" err="1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ICDSoft</a:t>
            </a:r>
            <a:endParaRPr lang="en-US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Най-щедрият дарител на ПМГ</a:t>
            </a:r>
            <a:r>
              <a:rPr lang="en-US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bg-BG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bg-BG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 от випуск 87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9372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60598810_682934095472705_6270679877389647872_n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3811822"/>
            <a:ext cx="5638800" cy="2746375"/>
          </a:xfrm>
          <a:prstGeom prst="rect">
            <a:avLst/>
          </a:prstGeom>
        </p:spPr>
      </p:pic>
      <p:pic>
        <p:nvPicPr>
          <p:cNvPr id="6" name="Picture 5" descr="60768286_494251311312762_5733638360698716160_n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318515"/>
            <a:ext cx="5638800" cy="2746375"/>
          </a:xfrm>
          <a:prstGeom prst="rect">
            <a:avLst/>
          </a:prstGeom>
        </p:spPr>
      </p:pic>
      <p:pic>
        <p:nvPicPr>
          <p:cNvPr id="7" name="Picture 6" descr="60759874_1125406540976004_1948820378105151488_n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358" y="155266"/>
            <a:ext cx="1633928" cy="3361222"/>
          </a:xfrm>
          <a:prstGeom prst="rect">
            <a:avLst/>
          </a:prstGeom>
        </p:spPr>
      </p:pic>
      <p:pic>
        <p:nvPicPr>
          <p:cNvPr id="8" name="Picture 7" descr="60510734_2070072653298036_8771904028389933056_n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469" y="3291025"/>
            <a:ext cx="1588209" cy="326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¡Ð½Ð¸Ð¼ÐºÐ° Ð½Ð° ÐÐÐ &quot;ÐÑÐ¾Ñ. ÐÐ¼Ð°Ð½ÑÐ¸Ð» ÐÐ²Ð°Ð½Ð¾Ð²&quot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7035"/>
            <a:ext cx="12192000" cy="444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44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055" y="773704"/>
            <a:ext cx="5709745" cy="3206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346455" y="3979859"/>
            <a:ext cx="4659086" cy="224676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Д-р Тома Томов, </a:t>
            </a:r>
            <a:r>
              <a:rPr lang="ru-RU" dirty="0" smtClean="0">
                <a:effectLst/>
              </a:rPr>
              <a:t>лекар </a:t>
            </a:r>
            <a:r>
              <a:rPr lang="ru-RU" dirty="0">
                <a:effectLst/>
              </a:rPr>
              <a:t>в отделение за пациенти с имунна недостатъчност, ХИВ и СПИН в Инфекциозна болница - София</a:t>
            </a:r>
            <a:endParaRPr lang="bg-BG" dirty="0"/>
          </a:p>
        </p:txBody>
      </p:sp>
      <p:pic>
        <p:nvPicPr>
          <p:cNvPr id="13314" name="Picture 2" descr="Ð ÐµÐ·ÑÐ»ÑÐ°Ñ Ñ Ð¸Ð·Ð¾Ð±ÑÐ°Ð¶ÐµÐ½Ð¸Ðµ Ð·Ð° Ð´-Ñ ÑÐ¾Ð¼Ð¾Ð² ÐºÑÑÑÐµÐ½Ð´Ð¸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4147"/>
            <a:ext cx="5328745" cy="4002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7685" y="782747"/>
            <a:ext cx="4659086" cy="18158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bg-BG" dirty="0" smtClean="0"/>
              <a:t>Д-р Валери Томов, </a:t>
            </a:r>
            <a:r>
              <a:rPr lang="bg-BG" dirty="0" smtClean="0">
                <a:effectLst/>
              </a:rPr>
              <a:t>началник </a:t>
            </a:r>
            <a:r>
              <a:rPr lang="bg-BG" dirty="0">
                <a:effectLst/>
              </a:rPr>
              <a:t>на </a:t>
            </a:r>
            <a:r>
              <a:rPr lang="bg-BG" dirty="0" smtClean="0">
                <a:effectLst/>
              </a:rPr>
              <a:t>отделението по акушерство и гинекология в МБАЛ Кюстендил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436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3772" y="463621"/>
            <a:ext cx="7053942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Любомира Стоилова - до скоро софтуерен инженер в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Google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Сан Франциско, а днес софтуерен инженер във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Лондон</a:t>
            </a:r>
            <a:endParaRPr lang="bg-B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96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0" y="5043492"/>
            <a:ext cx="6096000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Александър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Златковски, випуск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Софтуерен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инженер в SAP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277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9458" name="Picture 2" descr="Ð¡Ð¿Ð¾ÑÑÐ½Ð¸ÑÑ ÑÐ°Ð»Ð°Ð½Ñ Ð½Ð° Ð¿ÑÐ±Ð»Ð¸ÐºÐ°ÑÐ° ÐÐ¸ÐºÐ¾Ð» Ð¡ÑÐ°Ð¼Ð±Ð¾Ð»Ð¸Ð¹ÑÐºÐ°:  ÐÐµÑÐµ Ð¸Ð¼Ð°Ð¼ Ð²ÑÐ¸ÑÐºÐ¾ Ð½ÐµÐ¾Ð±ÑÐ¾Ð´Ð¸Ð¼Ð¾, Ð·Ð° Ð´Ð° ÑÑÐ¿Ðµ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1613"/>
            <a:ext cx="7075714" cy="6778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1558" y="2858478"/>
            <a:ext cx="6096000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Лекоатлетката Никол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Стамболийска 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Спортен талант на публиката</a:t>
            </a:r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- „Еврофутбол“ </a:t>
            </a:r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85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6386" name="Picture 2" descr="Ð ÐµÐ·ÑÐ»ÑÐ°Ñ Ñ Ð¸Ð·Ð¾Ð±ÑÐ°Ð¶ÐµÐ½Ð¸Ðµ Ð·Ð° ÑÐ²ÐµÑÐ¾ÑÐ»Ð°Ð² Ð²Ð°ÑÐ¸Ð»ÐµÐ² ÐºÑÑÑÐµÐ½Ð´Ð¸Ð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19075"/>
            <a:ext cx="9439275" cy="707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5557837" y="4496018"/>
            <a:ext cx="6531429" cy="18158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Светослав Василев,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зам.- </a:t>
            </a:r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кмет "Култура, образование, </a:t>
            </a:r>
          </a:p>
          <a:p>
            <a:pPr algn="ctr"/>
            <a:r>
              <a:rPr lang="ru-RU" sz="2800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туризъм, младежки дейности и спорт"</a:t>
            </a:r>
          </a:p>
          <a:p>
            <a:pPr algn="ctr"/>
            <a:endParaRPr lang="bg-BG" sz="2800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010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514</TotalTime>
  <Words>651</Words>
  <Application>Microsoft Office PowerPoint</Application>
  <PresentationFormat>Custom</PresentationFormat>
  <Paragraphs>97</Paragraphs>
  <Slides>41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Ученици на пмг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K2</cp:lastModifiedBy>
  <cp:revision>58</cp:revision>
  <dcterms:created xsi:type="dcterms:W3CDTF">2019-05-15T06:33:41Z</dcterms:created>
  <dcterms:modified xsi:type="dcterms:W3CDTF">2020-05-12T09:10:59Z</dcterms:modified>
</cp:coreProperties>
</file>