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4" r:id="rId4"/>
    <p:sldId id="261" r:id="rId5"/>
    <p:sldId id="283" r:id="rId6"/>
    <p:sldId id="260" r:id="rId7"/>
    <p:sldId id="266" r:id="rId8"/>
    <p:sldId id="262" r:id="rId9"/>
    <p:sldId id="269" r:id="rId10"/>
    <p:sldId id="267" r:id="rId11"/>
    <p:sldId id="263" r:id="rId12"/>
    <p:sldId id="259" r:id="rId13"/>
    <p:sldId id="284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0" r:id="rId23"/>
    <p:sldId id="282" r:id="rId24"/>
    <p:sldId id="278" r:id="rId25"/>
    <p:sldId id="279" r:id="rId26"/>
    <p:sldId id="281" r:id="rId27"/>
    <p:sldId id="26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>
        <p:scale>
          <a:sx n="121" d="100"/>
          <a:sy n="121" d="100"/>
        </p:scale>
        <p:origin x="-108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172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53978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411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85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47151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662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2011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2628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290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52068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5622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91501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228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8261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50438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686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7229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ED6FD0F-75F5-410E-B436-37093A2137EA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A80DAEE-3654-478A-958B-6E3D94E1EDF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1438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1135" y="1871374"/>
            <a:ext cx="7935310" cy="4195871"/>
          </a:xfrm>
        </p:spPr>
        <p:txBody>
          <a:bodyPr>
            <a:noAutofit/>
          </a:bodyPr>
          <a:lstStyle/>
          <a:p>
            <a:r>
              <a:rPr lang="bg-BG" dirty="0" smtClean="0">
                <a:latin typeface="Gabriola" panose="04040605051002020D02" pitchFamily="82" charset="0"/>
              </a:rPr>
              <a:t>История на</a:t>
            </a:r>
            <a:br>
              <a:rPr lang="bg-BG" dirty="0" smtClean="0">
                <a:latin typeface="Gabriola" panose="04040605051002020D02" pitchFamily="82" charset="0"/>
              </a:rPr>
            </a:br>
            <a:r>
              <a:rPr lang="bg-BG" dirty="0" smtClean="0">
                <a:latin typeface="Gabriola" panose="04040605051002020D02" pitchFamily="82" charset="0"/>
              </a:rPr>
              <a:t> </a:t>
            </a:r>
            <a:br>
              <a:rPr lang="bg-BG" dirty="0" smtClean="0">
                <a:latin typeface="Gabriola" panose="04040605051002020D02" pitchFamily="82" charset="0"/>
              </a:rPr>
            </a:br>
            <a:r>
              <a:rPr lang="bg-BG" b="1" dirty="0" smtClean="0">
                <a:latin typeface="Gabriola" panose="04040605051002020D02" pitchFamily="82" charset="0"/>
              </a:rPr>
              <a:t>ПМГ „Проф. Емануил Иванов“</a:t>
            </a:r>
            <a:br>
              <a:rPr lang="bg-BG" b="1" dirty="0" smtClean="0">
                <a:latin typeface="Gabriola" panose="04040605051002020D02" pitchFamily="82" charset="0"/>
              </a:rPr>
            </a:br>
            <a:r>
              <a:rPr lang="bg-BG" dirty="0" smtClean="0">
                <a:latin typeface="Gabriola" panose="04040605051002020D02" pitchFamily="82" charset="0"/>
              </a:rPr>
              <a:t>гр. Кюстендил</a:t>
            </a:r>
            <a:br>
              <a:rPr lang="bg-BG" dirty="0" smtClean="0">
                <a:latin typeface="Gabriola" panose="04040605051002020D02" pitchFamily="82" charset="0"/>
              </a:rPr>
            </a:br>
            <a:endParaRPr lang="bg-BG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84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55" t="41748" r="23015" b="7261"/>
          <a:stretch/>
        </p:blipFill>
        <p:spPr>
          <a:xfrm>
            <a:off x="1681317" y="217"/>
            <a:ext cx="8096864" cy="6787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330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6676" y="571189"/>
            <a:ext cx="9937124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Gabriola" panose="04040605051002020D02" pitchFamily="82" charset="0"/>
              </a:rPr>
              <a:t>Временно изпълняващи длъжността Директор:</a:t>
            </a:r>
            <a:endParaRPr lang="bg-BG" sz="4800" dirty="0">
              <a:latin typeface="Gabriola" panose="04040605051002020D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5318" y="2791542"/>
            <a:ext cx="7585657" cy="2785012"/>
          </a:xfrm>
        </p:spPr>
        <p:txBody>
          <a:bodyPr/>
          <a:lstStyle/>
          <a:p>
            <a:r>
              <a:rPr lang="ru-RU" sz="4000" b="1" dirty="0" smtClean="0">
                <a:latin typeface="Gabriola" panose="04040605051002020D02" pitchFamily="82" charset="0"/>
              </a:rPr>
              <a:t>1974/1975 </a:t>
            </a:r>
            <a:r>
              <a:rPr lang="ru-RU" sz="4000" b="1" dirty="0">
                <a:latin typeface="Gabriola" panose="04040605051002020D02" pitchFamily="82" charset="0"/>
              </a:rPr>
              <a:t>– Богдан </a:t>
            </a:r>
            <a:r>
              <a:rPr lang="ru-RU" sz="4000" b="1" dirty="0" smtClean="0">
                <a:latin typeface="Gabriola" panose="04040605051002020D02" pitchFamily="82" charset="0"/>
              </a:rPr>
              <a:t>Христов</a:t>
            </a:r>
          </a:p>
          <a:p>
            <a:r>
              <a:rPr lang="ru-RU" sz="4000" b="1" dirty="0" smtClean="0">
                <a:latin typeface="Gabriola" panose="04040605051002020D02" pitchFamily="82" charset="0"/>
              </a:rPr>
              <a:t>1992/1993 </a:t>
            </a:r>
            <a:r>
              <a:rPr lang="ru-RU" sz="4000" b="1" dirty="0">
                <a:latin typeface="Gabriola" panose="04040605051002020D02" pitchFamily="82" charset="0"/>
              </a:rPr>
              <a:t>– Даниела Дърманска (Янчева</a:t>
            </a:r>
            <a:r>
              <a:rPr lang="ru-RU" sz="4000" b="1" dirty="0" smtClean="0">
                <a:latin typeface="Gabriola" panose="04040605051002020D02" pitchFamily="82" charset="0"/>
              </a:rPr>
              <a:t>)</a:t>
            </a:r>
          </a:p>
          <a:p>
            <a:r>
              <a:rPr lang="ru-RU" sz="4000" b="1" dirty="0" smtClean="0">
                <a:latin typeface="Gabriola" panose="04040605051002020D02" pitchFamily="82" charset="0"/>
              </a:rPr>
              <a:t>1993/1994 </a:t>
            </a:r>
            <a:r>
              <a:rPr lang="ru-RU" sz="4000" b="1" dirty="0">
                <a:latin typeface="Gabriola" panose="04040605051002020D02" pitchFamily="82" charset="0"/>
              </a:rPr>
              <a:t>– Радка Павлова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6212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796413"/>
            <a:ext cx="9601196" cy="5079455"/>
          </a:xfrm>
        </p:spPr>
        <p:txBody>
          <a:bodyPr/>
          <a:lstStyle/>
          <a:p>
            <a:r>
              <a:rPr lang="ru-RU" dirty="0">
                <a:latin typeface="Gabriola" panose="04040605051002020D02" pitchFamily="82" charset="0"/>
              </a:rPr>
              <a:t>След излизане на новия Закон за народната просвета през 1991 год. и последвалите актуализации на Правилника за неговото приложение с </a:t>
            </a:r>
            <a:r>
              <a:rPr lang="ru-RU" b="1" dirty="0">
                <a:latin typeface="Gabriola" panose="04040605051002020D02" pitchFamily="82" charset="0"/>
              </a:rPr>
              <a:t>Решение № 404 на ОбС- Кюстендил (Протокол № 53/ 31.05.1995 год.)</a:t>
            </a:r>
            <a:r>
              <a:rPr lang="ru-RU" dirty="0">
                <a:latin typeface="Gabriola" panose="04040605051002020D02" pitchFamily="82" charset="0"/>
              </a:rPr>
              <a:t> се утвърждава </a:t>
            </a:r>
            <a:r>
              <a:rPr lang="ru-RU" b="1" dirty="0">
                <a:latin typeface="Gabriola" panose="04040605051002020D02" pitchFamily="82" charset="0"/>
              </a:rPr>
              <a:t>прием на 4 паралелки в V клас </a:t>
            </a:r>
            <a:r>
              <a:rPr lang="ru-RU" dirty="0">
                <a:latin typeface="Gabriola" panose="04040605051002020D02" pitchFamily="82" charset="0"/>
              </a:rPr>
              <a:t>на ПМГ</a:t>
            </a:r>
            <a:r>
              <a:rPr lang="ru-RU" dirty="0" smtClean="0">
                <a:latin typeface="Gabriola" panose="04040605051002020D02" pitchFamily="82" charset="0"/>
              </a:rPr>
              <a:t>.</a:t>
            </a:r>
          </a:p>
          <a:p>
            <a:endParaRPr lang="ru-RU" dirty="0">
              <a:latin typeface="Gabriola" panose="04040605051002020D02" pitchFamily="82" charset="0"/>
            </a:endParaRPr>
          </a:p>
          <a:p>
            <a:r>
              <a:rPr lang="ru-RU" dirty="0">
                <a:latin typeface="Gabriola" panose="04040605051002020D02" pitchFamily="82" charset="0"/>
              </a:rPr>
              <a:t>Със </a:t>
            </a:r>
            <a:r>
              <a:rPr lang="ru-RU" b="1" dirty="0">
                <a:latin typeface="Gabriola" panose="04040605051002020D02" pitchFamily="82" charset="0"/>
              </a:rPr>
              <a:t>Заповед № РД-09-563 / 16. 05. 1996 год. на МОН </a:t>
            </a:r>
            <a:r>
              <a:rPr lang="ru-RU" dirty="0">
                <a:latin typeface="Gabriola" panose="04040605051002020D02" pitchFamily="82" charset="0"/>
              </a:rPr>
              <a:t>от 1996 до 2002 год. в ПМГ се обучават експериментално паралелки </a:t>
            </a:r>
            <a:r>
              <a:rPr lang="ru-RU" b="1" dirty="0">
                <a:latin typeface="Gabriola" panose="04040605051002020D02" pitchFamily="82" charset="0"/>
              </a:rPr>
              <a:t>с профил „среден мениджър” </a:t>
            </a:r>
            <a:r>
              <a:rPr lang="ru-RU" dirty="0">
                <a:latin typeface="Gabriola" panose="04040605051002020D02" pitchFamily="82" charset="0"/>
              </a:rPr>
              <a:t>по програмата на Института за образование и наука „Т. Самодумов” – София.</a:t>
            </a:r>
          </a:p>
          <a:p>
            <a:endParaRPr lang="bg-BG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16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4" t="4176" r="10389"/>
          <a:stretch/>
        </p:blipFill>
        <p:spPr>
          <a:xfrm rot="5400000">
            <a:off x="731375" y="1379574"/>
            <a:ext cx="5907088" cy="4015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5" t="-1196"/>
          <a:stretch/>
        </p:blipFill>
        <p:spPr>
          <a:xfrm rot="5400000">
            <a:off x="5262648" y="1270705"/>
            <a:ext cx="5907953" cy="4232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839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 старите ленти</a:t>
            </a:r>
            <a:endParaRPr lang="bg-BG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35" y="769607"/>
            <a:ext cx="10667999" cy="5326393"/>
          </a:xfrm>
        </p:spPr>
      </p:pic>
    </p:spTree>
    <p:extLst>
      <p:ext uri="{BB962C8B-B14F-4D97-AF65-F5344CB8AC3E}">
        <p14:creationId xmlns:p14="http://schemas.microsoft.com/office/powerpoint/2010/main" val="179638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 старите ленти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5" t="-249" r="21878" b="249"/>
          <a:stretch/>
        </p:blipFill>
        <p:spPr>
          <a:xfrm>
            <a:off x="884555" y="781961"/>
            <a:ext cx="10639313" cy="522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2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 старите ленти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1" t="14273" r="24298" b="12281"/>
          <a:stretch/>
        </p:blipFill>
        <p:spPr>
          <a:xfrm>
            <a:off x="990601" y="982132"/>
            <a:ext cx="10210797" cy="481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17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 старите ленти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9" t="10539" r="14838" b="8049"/>
          <a:stretch/>
        </p:blipFill>
        <p:spPr>
          <a:xfrm>
            <a:off x="1106130" y="1091382"/>
            <a:ext cx="9955160" cy="48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2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 старите ленти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2" t="14771" r="13508" b="-1743"/>
          <a:stretch/>
        </p:blipFill>
        <p:spPr>
          <a:xfrm>
            <a:off x="1179871" y="982132"/>
            <a:ext cx="9837173" cy="515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24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 старите ленти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7" t="16762" r="16896" b="16265"/>
          <a:stretch/>
        </p:blipFill>
        <p:spPr>
          <a:xfrm>
            <a:off x="1295401" y="1415846"/>
            <a:ext cx="9706895" cy="440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9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911" y="483121"/>
            <a:ext cx="9601196" cy="1303867"/>
          </a:xfrm>
        </p:spPr>
        <p:txBody>
          <a:bodyPr/>
          <a:lstStyle/>
          <a:p>
            <a:pPr algn="ctr"/>
            <a:r>
              <a:rPr lang="bg-BG" dirty="0" smtClean="0">
                <a:latin typeface="Gabriola" panose="04040605051002020D02" pitchFamily="82" charset="0"/>
              </a:rPr>
              <a:t>Възникване</a:t>
            </a:r>
            <a:endParaRPr lang="bg-BG" dirty="0">
              <a:latin typeface="Gabriola" panose="04040605051002020D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2282" y="1786988"/>
            <a:ext cx="9633398" cy="4156612"/>
          </a:xfrm>
        </p:spPr>
        <p:txBody>
          <a:bodyPr>
            <a:normAutofit/>
          </a:bodyPr>
          <a:lstStyle/>
          <a:p>
            <a:pPr marL="0" indent="0">
              <a:buFont typeface="Arial"/>
              <a:buNone/>
            </a:pPr>
            <a:r>
              <a:rPr lang="ru-RU" b="1" i="1" dirty="0"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Заповед Д-14 от м. авуст 1973 год. на МОН:</a:t>
            </a:r>
          </a:p>
          <a:p>
            <a:pPr marL="0" indent="0">
              <a:buNone/>
            </a:pPr>
            <a:r>
              <a:rPr lang="ru-RU" i="1" dirty="0">
                <a:latin typeface="Arlekino" panose="02000400000000000000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... </a:t>
            </a:r>
            <a:r>
              <a:rPr lang="ru-RU" i="1" dirty="0"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„ НАРЕЖДАМ да се открият от 1 септември 1973 година ...</a:t>
            </a:r>
          </a:p>
          <a:p>
            <a:r>
              <a:rPr lang="ru-RU" i="1" dirty="0"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1.	...</a:t>
            </a:r>
          </a:p>
          <a:p>
            <a:r>
              <a:rPr lang="ru-RU" i="1" dirty="0"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2.	</a:t>
            </a:r>
            <a:r>
              <a:rPr lang="en-US" i="1" dirty="0" smtClean="0"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i="1" dirty="0" smtClean="0"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Математическа </a:t>
            </a:r>
            <a:r>
              <a:rPr lang="ru-RU" i="1" dirty="0"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гимназия в град Кюстендил с прием 3 паралелки, от които 1 - математическа и 2 - изчислителна математика.</a:t>
            </a:r>
          </a:p>
          <a:p>
            <a:pPr marL="0" indent="0">
              <a:buNone/>
            </a:pPr>
            <a:r>
              <a:rPr lang="ru-RU" i="1" dirty="0"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Към математическата гимназия могат да се придадат паралелки от V, VІ и VІІ клас....”</a:t>
            </a:r>
          </a:p>
          <a:p>
            <a:pPr marL="0" indent="0">
              <a:buNone/>
            </a:pPr>
            <a:r>
              <a:rPr lang="ru-RU" i="1" dirty="0" smtClean="0"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	Известната </a:t>
            </a:r>
            <a:r>
              <a:rPr lang="ru-RU" i="1" dirty="0"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и авторитетна кюстендилска гимназия „Димитър Каляшки” се разделя на две: </a:t>
            </a:r>
            <a:r>
              <a:rPr lang="ru-RU" b="1" i="1" dirty="0">
                <a:latin typeface="Gabriola" panose="04040605051002020D02" pitchFamily="8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Политехническа гимназия „Неофит Рилски” и Окръжна математическа гимназия „Димитър Каляшки”. </a:t>
            </a:r>
          </a:p>
        </p:txBody>
      </p:sp>
    </p:spTree>
    <p:extLst>
      <p:ext uri="{BB962C8B-B14F-4D97-AF65-F5344CB8AC3E}">
        <p14:creationId xmlns:p14="http://schemas.microsoft.com/office/powerpoint/2010/main" val="199837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 старите ленти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7" t="10289" r="15081" b="7800"/>
          <a:stretch/>
        </p:blipFill>
        <p:spPr>
          <a:xfrm>
            <a:off x="1076632" y="1032387"/>
            <a:ext cx="9819966" cy="485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8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 старите ленти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3" r="12903" b="6306"/>
          <a:stretch/>
        </p:blipFill>
        <p:spPr>
          <a:xfrm>
            <a:off x="1295402" y="599837"/>
            <a:ext cx="9780637" cy="555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" t="746" r="10751" b="7579"/>
          <a:stretch/>
        </p:blipFill>
        <p:spPr>
          <a:xfrm>
            <a:off x="811160" y="752168"/>
            <a:ext cx="10417816" cy="5442153"/>
          </a:xfrm>
        </p:spPr>
      </p:pic>
    </p:spTree>
    <p:extLst>
      <p:ext uri="{BB962C8B-B14F-4D97-AF65-F5344CB8AC3E}">
        <p14:creationId xmlns:p14="http://schemas.microsoft.com/office/powerpoint/2010/main" val="285935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60" t="-4587" r="7722"/>
          <a:stretch/>
        </p:blipFill>
        <p:spPr>
          <a:xfrm rot="5562301">
            <a:off x="814711" y="1072631"/>
            <a:ext cx="5601758" cy="4660490"/>
          </a:xfrm>
        </p:spPr>
      </p:pic>
      <p:sp>
        <p:nvSpPr>
          <p:cNvPr id="2" name="TextBox 1"/>
          <p:cNvSpPr txBox="1"/>
          <p:nvPr/>
        </p:nvSpPr>
        <p:spPr>
          <a:xfrm>
            <a:off x="3407875" y="-151186"/>
            <a:ext cx="5148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60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lekino" panose="02000400000000000000" pitchFamily="2" charset="0"/>
                <a:ea typeface="+mj-ea"/>
                <a:cs typeface="+mj-cs"/>
              </a:rPr>
              <a:t>Те поставиха началото....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7" t="1953" r="10612" b="2493"/>
          <a:stretch/>
        </p:blipFill>
        <p:spPr>
          <a:xfrm rot="5400000">
            <a:off x="5491881" y="985531"/>
            <a:ext cx="5684428" cy="470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4257" y="-457359"/>
            <a:ext cx="8640095" cy="1303867"/>
          </a:xfrm>
        </p:spPr>
        <p:txBody>
          <a:bodyPr/>
          <a:lstStyle/>
          <a:p>
            <a:r>
              <a:rPr lang="bg-BG" dirty="0" smtClean="0">
                <a:latin typeface="Gabriola" panose="04040605051002020D02" pitchFamily="82" charset="0"/>
              </a:rPr>
              <a:t>Учителите</a:t>
            </a:r>
            <a:endParaRPr lang="bg-BG" dirty="0">
              <a:latin typeface="Gabriola" panose="04040605051002020D02" pitchFamily="8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5" t="21536" r="43871" b="15518"/>
          <a:stretch/>
        </p:blipFill>
        <p:spPr>
          <a:xfrm>
            <a:off x="3919203" y="1826854"/>
            <a:ext cx="4163884" cy="3500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6" t="7800" r="26451" b="7551"/>
          <a:stretch/>
        </p:blipFill>
        <p:spPr>
          <a:xfrm>
            <a:off x="0" y="2936228"/>
            <a:ext cx="4365523" cy="3655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6" t="27220" r="34798" b="9045"/>
          <a:stretch/>
        </p:blipFill>
        <p:spPr>
          <a:xfrm>
            <a:off x="8083089" y="0"/>
            <a:ext cx="4175304" cy="3641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2" t="10755" r="44301" b="9576"/>
          <a:stretch/>
        </p:blipFill>
        <p:spPr>
          <a:xfrm rot="5400000">
            <a:off x="8695475" y="3029167"/>
            <a:ext cx="2950531" cy="4175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4" t="9154" r="20267" b="-1169"/>
          <a:stretch/>
        </p:blipFill>
        <p:spPr>
          <a:xfrm>
            <a:off x="-2" y="0"/>
            <a:ext cx="4365523" cy="3052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403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-433713"/>
            <a:ext cx="8640095" cy="1303867"/>
          </a:xfrm>
        </p:spPr>
        <p:txBody>
          <a:bodyPr/>
          <a:lstStyle/>
          <a:p>
            <a:r>
              <a:rPr lang="bg-BG" dirty="0" smtClean="0">
                <a:latin typeface="Gabriola" panose="04040605051002020D02" pitchFamily="82" charset="0"/>
              </a:rPr>
              <a:t>Учителите</a:t>
            </a:r>
            <a:endParaRPr lang="bg-BG" dirty="0">
              <a:latin typeface="Gabriola" panose="04040605051002020D02" pitchFamily="8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97" t="25601" r="23075" b="6388"/>
          <a:stretch/>
        </p:blipFill>
        <p:spPr>
          <a:xfrm>
            <a:off x="0" y="3645351"/>
            <a:ext cx="4145049" cy="2814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6" t="3568" r="20767" b="10787"/>
          <a:stretch/>
        </p:blipFill>
        <p:spPr>
          <a:xfrm>
            <a:off x="0" y="14038"/>
            <a:ext cx="4218040" cy="3627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5" t="10655" r="21819" b="71675"/>
          <a:stretch/>
        </p:blipFill>
        <p:spPr>
          <a:xfrm>
            <a:off x="7256206" y="0"/>
            <a:ext cx="4762603" cy="3229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6" t="73118" r="24476" b="3871"/>
          <a:stretch/>
        </p:blipFill>
        <p:spPr>
          <a:xfrm>
            <a:off x="7256206" y="3229897"/>
            <a:ext cx="4762603" cy="3229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92" r="1903" b="34623"/>
          <a:stretch/>
        </p:blipFill>
        <p:spPr>
          <a:xfrm>
            <a:off x="4102760" y="1990027"/>
            <a:ext cx="3268726" cy="2728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186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01"/>
          <a:stretch/>
        </p:blipFill>
        <p:spPr>
          <a:xfrm>
            <a:off x="590467" y="627061"/>
            <a:ext cx="5879346" cy="3317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7" t="5310" r="22097"/>
          <a:stretch/>
        </p:blipFill>
        <p:spPr>
          <a:xfrm>
            <a:off x="6312310" y="2292553"/>
            <a:ext cx="5088193" cy="4014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754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0375" y="2847321"/>
            <a:ext cx="489654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bg-BG" sz="360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Gabriola" panose="04040605051002020D02" pitchFamily="82" charset="0"/>
                <a:ea typeface="+mj-ea"/>
                <a:cs typeface="+mj-cs"/>
              </a:rPr>
              <a:t>Център на образованието и духовността, мост между миналото и настоящето, символ на успеха и добрата реализация.</a:t>
            </a:r>
          </a:p>
          <a:p>
            <a:endParaRPr lang="en-US" sz="2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49113" y="508396"/>
            <a:ext cx="9039069" cy="178364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/>
            <a:r>
              <a:rPr lang="bg-BG" sz="4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Gabriola" panose="04040605051002020D02" pitchFamily="82" charset="0"/>
              </a:rPr>
              <a:t/>
            </a:r>
            <a:br>
              <a:rPr lang="bg-BG" sz="4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Gabriola" panose="04040605051002020D02" pitchFamily="82" charset="0"/>
              </a:rPr>
            </a:br>
            <a:r>
              <a:rPr lang="bg-BG" sz="4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Gabriola" panose="04040605051002020D02" pitchFamily="82" charset="0"/>
              </a:rPr>
              <a:t>ПМГ „Проф. Емануил Иванов“</a:t>
            </a:r>
            <a:br>
              <a:rPr lang="bg-BG" sz="4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Gabriola" panose="04040605051002020D02" pitchFamily="82" charset="0"/>
              </a:rPr>
            </a:br>
            <a:endParaRPr lang="en-US" sz="4800" b="1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723" y="2171274"/>
            <a:ext cx="4823933" cy="3632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399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118" y="551793"/>
            <a:ext cx="10058400" cy="86214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Gabriola" panose="04040605051002020D02" pitchFamily="82" charset="0"/>
              </a:rPr>
              <a:t>Окръжна </a:t>
            </a:r>
            <a:r>
              <a:rPr lang="en-US" sz="3600" b="1" dirty="0" err="1">
                <a:latin typeface="Gabriola" panose="04040605051002020D02" pitchFamily="82" charset="0"/>
              </a:rPr>
              <a:t>математическа</a:t>
            </a:r>
            <a:r>
              <a:rPr lang="en-US" sz="3600" b="1" dirty="0">
                <a:latin typeface="Gabriola" panose="04040605051002020D02" pitchFamily="82" charset="0"/>
              </a:rPr>
              <a:t> </a:t>
            </a:r>
            <a:r>
              <a:rPr lang="en-US" sz="3600" b="1" dirty="0" err="1">
                <a:latin typeface="Gabriola" panose="04040605051002020D02" pitchFamily="82" charset="0"/>
              </a:rPr>
              <a:t>гимназия</a:t>
            </a:r>
            <a:r>
              <a:rPr lang="en-US" sz="3600" b="1" dirty="0">
                <a:latin typeface="Gabriola" panose="04040605051002020D02" pitchFamily="82" charset="0"/>
              </a:rPr>
              <a:t> „</a:t>
            </a:r>
            <a:r>
              <a:rPr lang="en-US" sz="3600" b="1" dirty="0" err="1">
                <a:latin typeface="Gabriola" panose="04040605051002020D02" pitchFamily="82" charset="0"/>
              </a:rPr>
              <a:t>Димитър</a:t>
            </a:r>
            <a:r>
              <a:rPr lang="en-US" sz="3600" b="1" dirty="0">
                <a:latin typeface="Gabriola" panose="04040605051002020D02" pitchFamily="82" charset="0"/>
              </a:rPr>
              <a:t> </a:t>
            </a:r>
            <a:r>
              <a:rPr lang="en-US" sz="3600" b="1" dirty="0" err="1">
                <a:latin typeface="Gabriola" panose="04040605051002020D02" pitchFamily="82" charset="0"/>
              </a:rPr>
              <a:t>Каляшки</a:t>
            </a:r>
            <a:r>
              <a:rPr lang="en-US" sz="3600" b="1" dirty="0">
                <a:latin typeface="Gabriola" panose="04040605051002020D02" pitchFamily="82" charset="0"/>
              </a:rPr>
              <a:t>”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4318" y="2082222"/>
            <a:ext cx="4510972" cy="4023360"/>
          </a:xfrm>
        </p:spPr>
        <p:txBody>
          <a:bodyPr>
            <a:noAutofit/>
          </a:bodyPr>
          <a:lstStyle/>
          <a:p>
            <a:pPr algn="ctr"/>
            <a:endParaRPr lang="en-US" sz="2800" dirty="0" smtClean="0">
              <a:latin typeface="Gabriola" panose="04040605051002020D02" pitchFamily="82" charset="0"/>
            </a:endParaRPr>
          </a:p>
          <a:p>
            <a:pPr algn="ctr"/>
            <a:r>
              <a:rPr lang="en-US" sz="2800" dirty="0" err="1" smtClean="0">
                <a:latin typeface="Gabriola" panose="04040605051002020D02" pitchFamily="82" charset="0"/>
              </a:rPr>
              <a:t>За</a:t>
            </a:r>
            <a:r>
              <a:rPr lang="en-US" sz="2800" dirty="0" smtClean="0">
                <a:latin typeface="Gabriola" panose="04040605051002020D02" pitchFamily="82" charset="0"/>
              </a:rPr>
              <a:t> </a:t>
            </a:r>
            <a:r>
              <a:rPr lang="en-US" sz="2800" dirty="0" err="1">
                <a:latin typeface="Gabriola" panose="04040605051002020D02" pitchFamily="82" charset="0"/>
              </a:rPr>
              <a:t>първи</a:t>
            </a:r>
            <a:r>
              <a:rPr lang="en-US" sz="2800" dirty="0">
                <a:latin typeface="Gabriola" panose="04040605051002020D02" pitchFamily="82" charset="0"/>
              </a:rPr>
              <a:t> </a:t>
            </a:r>
            <a:r>
              <a:rPr lang="en-US" sz="2800" dirty="0" err="1">
                <a:latin typeface="Gabriola" panose="04040605051002020D02" pitchFamily="82" charset="0"/>
              </a:rPr>
              <a:t>път</a:t>
            </a:r>
            <a:r>
              <a:rPr lang="en-US" sz="2800" dirty="0">
                <a:latin typeface="Gabriola" panose="04040605051002020D02" pitchFamily="82" charset="0"/>
              </a:rPr>
              <a:t> в </a:t>
            </a:r>
            <a:r>
              <a:rPr lang="en-US" sz="2800" dirty="0" err="1">
                <a:latin typeface="Gabriola" panose="04040605051002020D02" pitchFamily="82" charset="0"/>
              </a:rPr>
              <a:t>България</a:t>
            </a:r>
            <a:r>
              <a:rPr lang="en-US" sz="2800" dirty="0">
                <a:latin typeface="Gabriola" panose="04040605051002020D02" pitchFamily="82" charset="0"/>
              </a:rPr>
              <a:t>, </a:t>
            </a:r>
            <a:r>
              <a:rPr lang="en-US" sz="2800" dirty="0" err="1">
                <a:latin typeface="Gabriola" panose="04040605051002020D02" pitchFamily="82" charset="0"/>
              </a:rPr>
              <a:t>по</a:t>
            </a:r>
            <a:r>
              <a:rPr lang="en-US" sz="2800" dirty="0">
                <a:latin typeface="Gabriola" panose="04040605051002020D02" pitchFamily="82" charset="0"/>
              </a:rPr>
              <a:t> </a:t>
            </a:r>
            <a:r>
              <a:rPr lang="en-US" sz="2800" dirty="0" err="1">
                <a:latin typeface="Gabriola" panose="04040605051002020D02" pitchFamily="82" charset="0"/>
              </a:rPr>
              <a:t>подобие</a:t>
            </a:r>
            <a:r>
              <a:rPr lang="en-US" sz="2800" dirty="0">
                <a:latin typeface="Gabriola" panose="04040605051002020D02" pitchFamily="82" charset="0"/>
              </a:rPr>
              <a:t> </a:t>
            </a:r>
            <a:r>
              <a:rPr lang="en-US" sz="2800" dirty="0" err="1">
                <a:latin typeface="Gabriola" panose="04040605051002020D02" pitchFamily="82" charset="0"/>
              </a:rPr>
              <a:t>на</a:t>
            </a:r>
            <a:r>
              <a:rPr lang="en-US" sz="2800" dirty="0">
                <a:latin typeface="Gabriola" panose="04040605051002020D02" pitchFamily="82" charset="0"/>
              </a:rPr>
              <a:t> </a:t>
            </a:r>
            <a:r>
              <a:rPr lang="en-US" sz="2800" b="1" dirty="0" err="1">
                <a:latin typeface="Gabriola" panose="04040605051002020D02" pitchFamily="82" charset="0"/>
              </a:rPr>
              <a:t>Математическа</a:t>
            </a:r>
            <a:r>
              <a:rPr lang="en-US" sz="2800" b="1" dirty="0">
                <a:latin typeface="Gabriola" panose="04040605051002020D02" pitchFamily="82" charset="0"/>
              </a:rPr>
              <a:t> </a:t>
            </a:r>
            <a:r>
              <a:rPr lang="en-US" sz="2800" b="1" dirty="0" err="1">
                <a:latin typeface="Gabriola" panose="04040605051002020D02" pitchFamily="82" charset="0"/>
              </a:rPr>
              <a:t>гимназия</a:t>
            </a:r>
            <a:r>
              <a:rPr lang="en-US" sz="2800" b="1" dirty="0">
                <a:latin typeface="Gabriola" panose="04040605051002020D02" pitchFamily="82" charset="0"/>
              </a:rPr>
              <a:t>  </a:t>
            </a:r>
            <a:r>
              <a:rPr lang="en-US" sz="2800" b="1" dirty="0" smtClean="0">
                <a:latin typeface="Gabriola" panose="04040605051002020D02" pitchFamily="82" charset="0"/>
              </a:rPr>
              <a:t>№ </a:t>
            </a:r>
            <a:r>
              <a:rPr lang="en-US" sz="2800" b="1" dirty="0">
                <a:latin typeface="Gabriola" panose="04040605051002020D02" pitchFamily="82" charset="0"/>
              </a:rPr>
              <a:t>442 в </a:t>
            </a:r>
            <a:r>
              <a:rPr lang="en-US" sz="2800" b="1" dirty="0" err="1">
                <a:latin typeface="Gabriola" panose="04040605051002020D02" pitchFamily="82" charset="0"/>
              </a:rPr>
              <a:t>Москва</a:t>
            </a:r>
            <a:r>
              <a:rPr lang="en-US" sz="2800" dirty="0">
                <a:latin typeface="Gabriola" panose="04040605051002020D02" pitchFamily="82" charset="0"/>
              </a:rPr>
              <a:t>, </a:t>
            </a:r>
            <a:r>
              <a:rPr lang="en-US" sz="2800" dirty="0" err="1">
                <a:latin typeface="Gabriola" panose="04040605051002020D02" pitchFamily="82" charset="0"/>
              </a:rPr>
              <a:t>към</a:t>
            </a:r>
            <a:r>
              <a:rPr lang="en-US" sz="2800" dirty="0">
                <a:latin typeface="Gabriola" panose="04040605051002020D02" pitchFamily="82" charset="0"/>
              </a:rPr>
              <a:t> </a:t>
            </a:r>
            <a:r>
              <a:rPr lang="en-US" sz="2800" dirty="0" err="1">
                <a:latin typeface="Gabriola" panose="04040605051002020D02" pitchFamily="82" charset="0"/>
              </a:rPr>
              <a:t>кюстендилската</a:t>
            </a:r>
            <a:r>
              <a:rPr lang="en-US" sz="2800" dirty="0">
                <a:latin typeface="Gabriola" panose="04040605051002020D02" pitchFamily="82" charset="0"/>
              </a:rPr>
              <a:t> </a:t>
            </a:r>
            <a:r>
              <a:rPr lang="en-US" sz="2800" dirty="0" err="1">
                <a:latin typeface="Gabriola" panose="04040605051002020D02" pitchFamily="82" charset="0"/>
              </a:rPr>
              <a:t>гимназия</a:t>
            </a:r>
            <a:r>
              <a:rPr lang="en-US" sz="2800" dirty="0">
                <a:latin typeface="Gabriola" panose="04040605051002020D02" pitchFamily="82" charset="0"/>
              </a:rPr>
              <a:t> </a:t>
            </a:r>
            <a:r>
              <a:rPr lang="en-US" sz="2800" dirty="0" err="1">
                <a:latin typeface="Gabriola" panose="04040605051002020D02" pitchFamily="82" charset="0"/>
              </a:rPr>
              <a:t>се</a:t>
            </a:r>
            <a:r>
              <a:rPr lang="en-US" sz="2800" dirty="0">
                <a:latin typeface="Gabriola" panose="04040605051002020D02" pitchFamily="82" charset="0"/>
              </a:rPr>
              <a:t> </a:t>
            </a:r>
            <a:r>
              <a:rPr lang="en-US" sz="2800" dirty="0" err="1">
                <a:latin typeface="Gabriola" panose="04040605051002020D02" pitchFamily="82" charset="0"/>
              </a:rPr>
              <a:t>откриват</a:t>
            </a:r>
            <a:r>
              <a:rPr lang="en-US" sz="2800" dirty="0">
                <a:latin typeface="Gabriola" panose="04040605051002020D02" pitchFamily="82" charset="0"/>
              </a:rPr>
              <a:t> и </a:t>
            </a:r>
            <a:r>
              <a:rPr lang="en-US" sz="2800" dirty="0" err="1">
                <a:latin typeface="Gabriola" panose="04040605051002020D02" pitchFamily="82" charset="0"/>
              </a:rPr>
              <a:t>прогимназиални</a:t>
            </a:r>
            <a:r>
              <a:rPr lang="en-US" sz="2800" dirty="0">
                <a:latin typeface="Gabriola" panose="04040605051002020D02" pitchFamily="82" charset="0"/>
              </a:rPr>
              <a:t> </a:t>
            </a:r>
            <a:r>
              <a:rPr lang="en-US" sz="2800" dirty="0" err="1">
                <a:latin typeface="Gabriola" panose="04040605051002020D02" pitchFamily="82" charset="0"/>
              </a:rPr>
              <a:t>паралелки</a:t>
            </a:r>
            <a:r>
              <a:rPr lang="en-US" sz="2800" dirty="0">
                <a:latin typeface="Gabriola" panose="04040605051002020D02" pitchFamily="82" charset="0"/>
              </a:rPr>
              <a:t> в V, VІ и VІІ </a:t>
            </a:r>
            <a:r>
              <a:rPr lang="en-US" sz="2800" dirty="0" err="1">
                <a:latin typeface="Gabriola" panose="04040605051002020D02" pitchFamily="82" charset="0"/>
              </a:rPr>
              <a:t>клас</a:t>
            </a:r>
            <a:r>
              <a:rPr lang="en-US" sz="2800" dirty="0">
                <a:latin typeface="Gabriola" panose="04040605051002020D02" pitchFamily="82" charset="0"/>
              </a:rPr>
              <a:t>.</a:t>
            </a:r>
          </a:p>
          <a:p>
            <a:pPr algn="ctr"/>
            <a:endParaRPr lang="en-US" sz="2800" dirty="0">
              <a:latin typeface="Gabriola" panose="04040605051002020D02" pitchFamily="82" charset="0"/>
            </a:endParaRPr>
          </a:p>
        </p:txBody>
      </p:sp>
      <p:pic>
        <p:nvPicPr>
          <p:cNvPr id="5" name="Picture 4" descr="http://www.pmgkn.com/images/sampledata/asimages/197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18" y="2082222"/>
            <a:ext cx="5047681" cy="35921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028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744" y="376726"/>
            <a:ext cx="9723549" cy="194019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Първият учителски колектив </a:t>
            </a:r>
            <a:r>
              <a:rPr lang="ru-RU" sz="3200" b="1" dirty="0">
                <a:latin typeface="Gabriola" panose="04040605051002020D02" pitchFamily="82" charset="0"/>
              </a:rPr>
              <a:t>на ОМГ “Димитър Каляшки” </a:t>
            </a:r>
            <a:r>
              <a:rPr lang="ru-RU" sz="3200" dirty="0">
                <a:latin typeface="Gabriola" panose="04040605051002020D02" pitchFamily="82" charset="0"/>
              </a:rPr>
              <a:t>с директор </a:t>
            </a:r>
            <a:r>
              <a:rPr lang="ru-RU" sz="3200" b="1" dirty="0" smtClean="0">
                <a:latin typeface="Gabriola" panose="04040605051002020D02" pitchFamily="82" charset="0"/>
              </a:rPr>
              <a:t>Г</a:t>
            </a:r>
            <a:r>
              <a:rPr lang="bg-BG" sz="3200" b="1" dirty="0" smtClean="0">
                <a:latin typeface="Gabriola" panose="04040605051002020D02" pitchFamily="82" charset="0"/>
              </a:rPr>
              <a:t>еорги</a:t>
            </a:r>
            <a:r>
              <a:rPr lang="ru-RU" sz="3200" b="1" dirty="0" smtClean="0">
                <a:latin typeface="Gabriola" panose="04040605051002020D02" pitchFamily="82" charset="0"/>
              </a:rPr>
              <a:t> </a:t>
            </a:r>
            <a:r>
              <a:rPr lang="ru-RU" sz="3200" b="1" dirty="0">
                <a:latin typeface="Gabriola" panose="04040605051002020D02" pitchFamily="82" charset="0"/>
              </a:rPr>
              <a:t>Масларски </a:t>
            </a:r>
            <a:r>
              <a:rPr lang="ru-RU" sz="3200" dirty="0">
                <a:latin typeface="Gabriola" panose="04040605051002020D02" pitchFamily="82" charset="0"/>
              </a:rPr>
              <a:t>на първия ред в средата и заместник-директор </a:t>
            </a:r>
            <a:r>
              <a:rPr lang="ru-RU" sz="3200" b="1" dirty="0">
                <a:latin typeface="Gabriola" panose="04040605051002020D02" pitchFamily="82" charset="0"/>
              </a:rPr>
              <a:t>Здравка Георгиева</a:t>
            </a:r>
            <a:r>
              <a:rPr lang="ru-RU" sz="3200" dirty="0">
                <a:latin typeface="Gabriola" panose="04040605051002020D02" pitchFamily="82" charset="0"/>
              </a:rPr>
              <a:t> - до него вдясно</a:t>
            </a:r>
            <a:endParaRPr lang="bg-BG" sz="3200" dirty="0">
              <a:latin typeface="Gabriola" panose="04040605051002020D02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1473" y="2269589"/>
            <a:ext cx="7064476" cy="4588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893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4" r="9491"/>
          <a:stretch/>
        </p:blipFill>
        <p:spPr>
          <a:xfrm>
            <a:off x="1023785" y="265470"/>
            <a:ext cx="10144430" cy="6238568"/>
          </a:xfrm>
        </p:spPr>
      </p:pic>
    </p:spTree>
    <p:extLst>
      <p:ext uri="{BB962C8B-B14F-4D97-AF65-F5344CB8AC3E}">
        <p14:creationId xmlns:p14="http://schemas.microsoft.com/office/powerpoint/2010/main" val="306114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106129"/>
            <a:ext cx="9601196" cy="4769739"/>
          </a:xfrm>
        </p:spPr>
        <p:txBody>
          <a:bodyPr>
            <a:normAutofit/>
          </a:bodyPr>
          <a:lstStyle/>
          <a:p>
            <a:r>
              <a:rPr lang="ru-RU" b="1" dirty="0">
                <a:latin typeface="Gabriola" panose="04040605051002020D02" pitchFamily="82" charset="0"/>
              </a:rPr>
              <a:t>Заповед № РД-14 – 4 / 12. 04.1985 год.  </a:t>
            </a:r>
            <a:r>
              <a:rPr lang="ru-RU" dirty="0">
                <a:latin typeface="Gabriola" panose="04040605051002020D02" pitchFamily="82" charset="0"/>
              </a:rPr>
              <a:t>на Министър - проф. Александър Фол преобразува </a:t>
            </a:r>
            <a:r>
              <a:rPr lang="ru-RU" b="1" dirty="0">
                <a:latin typeface="Gabriola" panose="04040605051002020D02" pitchFamily="82" charset="0"/>
              </a:rPr>
              <a:t>ОМГ в Природоматематическа гимназия (ПМГ) </a:t>
            </a:r>
            <a:r>
              <a:rPr lang="ru-RU" dirty="0">
                <a:latin typeface="Gabriola" panose="04040605051002020D02" pitchFamily="82" charset="0"/>
              </a:rPr>
              <a:t>с възможност за обучение в профили „математика”, „физика”, „химия”, „ биология</a:t>
            </a:r>
            <a:r>
              <a:rPr lang="ru-RU" dirty="0" smtClean="0">
                <a:latin typeface="Gabriola" panose="04040605051002020D02" pitchFamily="82" charset="0"/>
              </a:rPr>
              <a:t>”.</a:t>
            </a:r>
          </a:p>
          <a:p>
            <a:endParaRPr lang="ru-RU" dirty="0">
              <a:latin typeface="Gabriola" panose="04040605051002020D02" pitchFamily="82" charset="0"/>
            </a:endParaRPr>
          </a:p>
          <a:p>
            <a:r>
              <a:rPr lang="ru-RU" b="1" dirty="0">
                <a:latin typeface="Gabriola" panose="04040605051002020D02" pitchFamily="82" charset="0"/>
              </a:rPr>
              <a:t>Заповед № РД-14 – 30 / 30. 05. 1988 год. </a:t>
            </a:r>
            <a:r>
              <a:rPr lang="ru-RU" dirty="0">
                <a:latin typeface="Gabriola" panose="04040605051002020D02" pitchFamily="82" charset="0"/>
              </a:rPr>
              <a:t>на Министър - проф. Илчо Димитров разрешава прием в клас за интензивно изучаване на чужд език – </a:t>
            </a:r>
            <a:r>
              <a:rPr lang="ru-RU" b="1" dirty="0">
                <a:latin typeface="Gabriola" panose="04040605051002020D02" pitchFamily="82" charset="0"/>
              </a:rPr>
              <a:t>т.нар. „ подготвителен” клас</a:t>
            </a:r>
            <a:r>
              <a:rPr lang="ru-RU" b="1" dirty="0" smtClean="0">
                <a:latin typeface="Gabriola" panose="04040605051002020D02" pitchFamily="82" charset="0"/>
              </a:rPr>
              <a:t>.</a:t>
            </a:r>
          </a:p>
          <a:p>
            <a:endParaRPr lang="ru-RU" dirty="0">
              <a:latin typeface="Gabriola" panose="04040605051002020D02" pitchFamily="82" charset="0"/>
            </a:endParaRPr>
          </a:p>
          <a:p>
            <a:r>
              <a:rPr lang="ru-RU" dirty="0">
                <a:latin typeface="Gabriola" panose="04040605051002020D02" pitchFamily="82" charset="0"/>
              </a:rPr>
              <a:t>През </a:t>
            </a:r>
            <a:r>
              <a:rPr lang="ru-RU" b="1" dirty="0">
                <a:latin typeface="Gabriola" panose="04040605051002020D02" pitchFamily="82" charset="0"/>
              </a:rPr>
              <a:t>пролетта на 1992 година  </a:t>
            </a:r>
            <a:r>
              <a:rPr lang="ru-RU" dirty="0">
                <a:latin typeface="Gabriola" panose="04040605051002020D02" pitchFamily="82" charset="0"/>
              </a:rPr>
              <a:t>с Решение на Общински съвет - Кюстендил се преименува в </a:t>
            </a:r>
            <a:r>
              <a:rPr lang="ru-RU" b="1" dirty="0">
                <a:latin typeface="Gabriola" panose="04040605051002020D02" pitchFamily="82" charset="0"/>
              </a:rPr>
              <a:t>ПМГ „Проф. Емануил Иванов”</a:t>
            </a:r>
            <a:r>
              <a:rPr lang="ru-RU" dirty="0">
                <a:latin typeface="Gabriola" panose="04040605051002020D02" pitchFamily="82" charset="0"/>
              </a:rPr>
              <a:t>, с което е известна и днес.</a:t>
            </a:r>
          </a:p>
          <a:p>
            <a:endParaRPr lang="bg-BG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2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118" y="551793"/>
            <a:ext cx="10058400" cy="862142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Gabriola" panose="04040605051002020D02" pitchFamily="82" charset="0"/>
              </a:rPr>
              <a:t>Природоматематическа гимназия „Проф. Емануил Иванов“ </a:t>
            </a:r>
            <a:endParaRPr lang="en-US" sz="3200" b="1" dirty="0">
              <a:latin typeface="Gabriola" panose="04040605051002020D02" pitchFamily="8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0171" y="1846904"/>
            <a:ext cx="5128298" cy="4023360"/>
          </a:xfrm>
        </p:spPr>
        <p:txBody>
          <a:bodyPr>
            <a:noAutofit/>
          </a:bodyPr>
          <a:lstStyle/>
          <a:p>
            <a:pPr algn="ctr"/>
            <a:endParaRPr lang="en-US" sz="2800" dirty="0" smtClean="0">
              <a:latin typeface="Gabriola" panose="04040605051002020D02" pitchFamily="82" charset="0"/>
            </a:endParaRPr>
          </a:p>
          <a:p>
            <a:pPr algn="ctr"/>
            <a:r>
              <a:rPr lang="bg-BG" sz="2800" dirty="0" smtClean="0">
                <a:latin typeface="Gabriola" panose="04040605051002020D02" pitchFamily="82" charset="0"/>
              </a:rPr>
              <a:t>На 13.02.1986 г. е първият учебен  ден в новата сграда на</a:t>
            </a:r>
          </a:p>
          <a:p>
            <a:pPr marL="0" indent="0" algn="ctr">
              <a:buNone/>
            </a:pPr>
            <a:r>
              <a:rPr lang="bg-BG" sz="2800" dirty="0" smtClean="0">
                <a:latin typeface="Gabriola" panose="04040605051002020D02" pitchFamily="82" charset="0"/>
              </a:rPr>
              <a:t>ПМГ „Проф. Емануил Иванов“</a:t>
            </a:r>
            <a:r>
              <a:rPr lang="en-US" sz="2800" dirty="0" smtClean="0">
                <a:latin typeface="Gabriola" panose="04040605051002020D02" pitchFamily="82" charset="0"/>
              </a:rPr>
              <a:t> </a:t>
            </a:r>
            <a:endParaRPr lang="en-US" sz="2800" dirty="0">
              <a:latin typeface="Gabriola" panose="04040605051002020D02" pitchFamily="8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7" t="4314" r="22823" b="10538"/>
          <a:stretch/>
        </p:blipFill>
        <p:spPr>
          <a:xfrm>
            <a:off x="825403" y="1846904"/>
            <a:ext cx="5309926" cy="3815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247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65905" y="521758"/>
            <a:ext cx="9601196" cy="1303867"/>
          </a:xfrm>
        </p:spPr>
        <p:txBody>
          <a:bodyPr/>
          <a:lstStyle/>
          <a:p>
            <a:pPr algn="ctr"/>
            <a:r>
              <a:rPr lang="bg-BG" dirty="0">
                <a:latin typeface="Gabriola" panose="04040605051002020D02" pitchFamily="82" charset="0"/>
              </a:rPr>
              <a:t>Директори: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5905" y="2518799"/>
            <a:ext cx="9859851" cy="3469046"/>
          </a:xfrm>
        </p:spPr>
        <p:txBody>
          <a:bodyPr>
            <a:normAutofit/>
          </a:bodyPr>
          <a:lstStyle/>
          <a:p>
            <a:pPr marL="180000">
              <a:spcBef>
                <a:spcPts val="600"/>
              </a:spcBef>
            </a:pPr>
            <a:r>
              <a:rPr lang="ru-RU" b="1" dirty="0"/>
              <a:t>Георги Масларски - </a:t>
            </a:r>
            <a:r>
              <a:rPr lang="bg-BG" b="1" dirty="0" smtClean="0"/>
              <a:t>1.ІХ.1973 </a:t>
            </a:r>
            <a:r>
              <a:rPr lang="bg-BG" b="1" dirty="0"/>
              <a:t>– 31.</a:t>
            </a:r>
            <a:r>
              <a:rPr lang="en-US" b="1" dirty="0"/>
              <a:t>V</a:t>
            </a:r>
            <a:r>
              <a:rPr lang="bg-BG" b="1" dirty="0"/>
              <a:t>ІІІ.1975 година </a:t>
            </a:r>
            <a:endParaRPr lang="bg-BG" b="1" dirty="0" smtClean="0"/>
          </a:p>
          <a:p>
            <a:pPr marL="180000" fontAlgn="t">
              <a:spcBef>
                <a:spcPts val="600"/>
              </a:spcBef>
            </a:pPr>
            <a:r>
              <a:rPr lang="bg-BG" b="1" dirty="0"/>
              <a:t>Георги Деспотов  - </a:t>
            </a:r>
            <a:r>
              <a:rPr lang="bg-BG" b="1" dirty="0" smtClean="0"/>
              <a:t>1.І</a:t>
            </a:r>
            <a:r>
              <a:rPr lang="en-US" b="1" dirty="0"/>
              <a:t>X.1975 – 3.X</a:t>
            </a:r>
            <a:r>
              <a:rPr lang="bg-BG" b="1" dirty="0"/>
              <a:t>І.1979 година </a:t>
            </a:r>
            <a:endParaRPr lang="bg-BG" b="1" dirty="0" smtClean="0"/>
          </a:p>
          <a:p>
            <a:pPr marL="180000" fontAlgn="t">
              <a:spcBef>
                <a:spcPts val="600"/>
              </a:spcBef>
            </a:pPr>
            <a:r>
              <a:rPr lang="ru-RU" b="1" dirty="0"/>
              <a:t>Васила Атанасова – </a:t>
            </a:r>
            <a:r>
              <a:rPr lang="en-US" b="1" dirty="0" smtClean="0"/>
              <a:t>4.X</a:t>
            </a:r>
            <a:r>
              <a:rPr lang="bg-BG" b="1" dirty="0"/>
              <a:t>І.1979 – 31.</a:t>
            </a:r>
            <a:r>
              <a:rPr lang="en-US" b="1" dirty="0"/>
              <a:t>X</a:t>
            </a:r>
            <a:r>
              <a:rPr lang="bg-BG" b="1" dirty="0"/>
              <a:t>ІІ.1987 </a:t>
            </a:r>
            <a:r>
              <a:rPr lang="bg-BG" b="1" dirty="0" smtClean="0"/>
              <a:t>година</a:t>
            </a:r>
          </a:p>
          <a:p>
            <a:pPr marL="180000" fontAlgn="t">
              <a:spcBef>
                <a:spcPts val="600"/>
              </a:spcBef>
            </a:pPr>
            <a:r>
              <a:rPr lang="ru-RU" b="1" dirty="0"/>
              <a:t>Екатерина Паскалева – </a:t>
            </a:r>
            <a:r>
              <a:rPr lang="ru-RU" b="1" dirty="0" smtClean="0"/>
              <a:t>1.І.1988 </a:t>
            </a:r>
            <a:r>
              <a:rPr lang="ru-RU" b="1" dirty="0"/>
              <a:t>– 7.ІX.1992 година и от 8.VІІІ.1994 – 18.ІІ.2008</a:t>
            </a:r>
            <a:r>
              <a:rPr lang="en-US" b="1" dirty="0"/>
              <a:t> </a:t>
            </a:r>
            <a:r>
              <a:rPr lang="bg-BG" b="1" dirty="0" smtClean="0"/>
              <a:t>година</a:t>
            </a:r>
          </a:p>
          <a:p>
            <a:pPr marL="180000" fontAlgn="t">
              <a:spcBef>
                <a:spcPts val="600"/>
              </a:spcBef>
            </a:pPr>
            <a:r>
              <a:rPr lang="bg-BG" b="1" dirty="0"/>
              <a:t>Ани Кюркчиева - </a:t>
            </a:r>
            <a:r>
              <a:rPr lang="bg-BG" b="1" dirty="0" smtClean="0"/>
              <a:t>19.</a:t>
            </a:r>
            <a:r>
              <a:rPr lang="en-US" b="1" dirty="0"/>
              <a:t>III</a:t>
            </a:r>
            <a:r>
              <a:rPr lang="bg-BG" b="1" dirty="0"/>
              <a:t>.2008 – </a:t>
            </a:r>
            <a:r>
              <a:rPr lang="en-US" b="1" dirty="0"/>
              <a:t>6.II.2018 </a:t>
            </a:r>
            <a:r>
              <a:rPr lang="bg-BG" b="1" dirty="0" smtClean="0"/>
              <a:t>година</a:t>
            </a:r>
          </a:p>
          <a:p>
            <a:pPr marL="180000" fontAlgn="t">
              <a:spcBef>
                <a:spcPts val="600"/>
              </a:spcBef>
            </a:pPr>
            <a:r>
              <a:rPr lang="bg-BG" b="1" dirty="0"/>
              <a:t>Екатерина Паскалева – </a:t>
            </a:r>
            <a:r>
              <a:rPr lang="bg-BG" b="1" dirty="0" smtClean="0"/>
              <a:t>от 7</a:t>
            </a:r>
            <a:r>
              <a:rPr lang="en-US" b="1" dirty="0" smtClean="0"/>
              <a:t>.II.2018 </a:t>
            </a:r>
            <a:r>
              <a:rPr lang="bg-BG" b="1" dirty="0" smtClean="0"/>
              <a:t>година</a:t>
            </a:r>
            <a:r>
              <a:rPr lang="en-US" b="1" dirty="0" smtClean="0"/>
              <a:t> </a:t>
            </a:r>
            <a:endParaRPr lang="bg-BG" sz="1800" dirty="0"/>
          </a:p>
        </p:txBody>
      </p:sp>
    </p:spTree>
    <p:extLst>
      <p:ext uri="{BB962C8B-B14F-4D97-AF65-F5344CB8AC3E}">
        <p14:creationId xmlns:p14="http://schemas.microsoft.com/office/powerpoint/2010/main" val="103469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-1187" r="13916" b="791"/>
          <a:stretch/>
        </p:blipFill>
        <p:spPr>
          <a:xfrm rot="5400000">
            <a:off x="58994" y="1460346"/>
            <a:ext cx="4435475" cy="2994025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3" t="8867" r="17242" b="25767"/>
          <a:stretch/>
        </p:blipFill>
        <p:spPr>
          <a:xfrm rot="5400000">
            <a:off x="7484089" y="1412721"/>
            <a:ext cx="4575175" cy="3228975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38827" r="36763" b="50326"/>
          <a:stretch/>
        </p:blipFill>
        <p:spPr>
          <a:xfrm>
            <a:off x="4262028" y="1415845"/>
            <a:ext cx="3406877" cy="480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5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457</TotalTime>
  <Words>435</Words>
  <Application>Microsoft Office PowerPoint</Application>
  <PresentationFormat>Custom</PresentationFormat>
  <Paragraphs>48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Organic</vt:lpstr>
      <vt:lpstr>История на   ПМГ „Проф. Емануил Иванов“ гр. Кюстендил </vt:lpstr>
      <vt:lpstr>Възникване</vt:lpstr>
      <vt:lpstr>Окръжна математическа гимназия „Димитър Каляшки”</vt:lpstr>
      <vt:lpstr>Първият учителски колектив на ОМГ “Димитър Каляшки” с директор Георги Масларски на първия ред в средата и заместник-директор Здравка Георгиева - до него вдясно</vt:lpstr>
      <vt:lpstr>PowerPoint Presentation</vt:lpstr>
      <vt:lpstr>PowerPoint Presentation</vt:lpstr>
      <vt:lpstr>Природоматематическа гимназия „Проф. Емануил Иванов“ </vt:lpstr>
      <vt:lpstr>Директори:</vt:lpstr>
      <vt:lpstr>PowerPoint Presentation</vt:lpstr>
      <vt:lpstr>PowerPoint Presentation</vt:lpstr>
      <vt:lpstr>Временно изпълняващи длъжността Директор:</vt:lpstr>
      <vt:lpstr>PowerPoint Presentation</vt:lpstr>
      <vt:lpstr>PowerPoint Presentation</vt:lpstr>
      <vt:lpstr>От старите ленти</vt:lpstr>
      <vt:lpstr>От старите ленти</vt:lpstr>
      <vt:lpstr>От старите ленти</vt:lpstr>
      <vt:lpstr>От старите ленти</vt:lpstr>
      <vt:lpstr>От старите ленти</vt:lpstr>
      <vt:lpstr>От старите ленти</vt:lpstr>
      <vt:lpstr>От старите ленти</vt:lpstr>
      <vt:lpstr>От старите ленти</vt:lpstr>
      <vt:lpstr>PowerPoint Presentation</vt:lpstr>
      <vt:lpstr>PowerPoint Presentation</vt:lpstr>
      <vt:lpstr>Учителите</vt:lpstr>
      <vt:lpstr>Учителите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на  ПМГ „Проф. Емануил Иванов“ гр. Кюстендил</dc:title>
  <dc:creator>stoimenova</dc:creator>
  <cp:lastModifiedBy>K2</cp:lastModifiedBy>
  <cp:revision>54</cp:revision>
  <dcterms:created xsi:type="dcterms:W3CDTF">2019-03-22T11:17:05Z</dcterms:created>
  <dcterms:modified xsi:type="dcterms:W3CDTF">2020-05-12T09:07:48Z</dcterms:modified>
</cp:coreProperties>
</file>