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39"/>
  </p:notesMasterIdLst>
  <p:sldIdLst>
    <p:sldId id="282" r:id="rId7"/>
    <p:sldId id="383" r:id="rId8"/>
    <p:sldId id="378" r:id="rId9"/>
    <p:sldId id="384" r:id="rId10"/>
    <p:sldId id="373" r:id="rId11"/>
    <p:sldId id="333" r:id="rId12"/>
    <p:sldId id="318" r:id="rId13"/>
    <p:sldId id="296" r:id="rId14"/>
    <p:sldId id="308" r:id="rId15"/>
    <p:sldId id="334" r:id="rId16"/>
    <p:sldId id="320" r:id="rId17"/>
    <p:sldId id="335" r:id="rId18"/>
    <p:sldId id="322" r:id="rId19"/>
    <p:sldId id="336" r:id="rId20"/>
    <p:sldId id="342" r:id="rId21"/>
    <p:sldId id="389" r:id="rId22"/>
    <p:sldId id="344" r:id="rId23"/>
    <p:sldId id="321" r:id="rId24"/>
    <p:sldId id="355" r:id="rId25"/>
    <p:sldId id="360" r:id="rId26"/>
    <p:sldId id="349" r:id="rId27"/>
    <p:sldId id="351" r:id="rId28"/>
    <p:sldId id="364" r:id="rId29"/>
    <p:sldId id="385" r:id="rId30"/>
    <p:sldId id="386" r:id="rId31"/>
    <p:sldId id="388" r:id="rId32"/>
    <p:sldId id="393" r:id="rId33"/>
    <p:sldId id="390" r:id="rId34"/>
    <p:sldId id="375" r:id="rId35"/>
    <p:sldId id="391" r:id="rId36"/>
    <p:sldId id="396" r:id="rId37"/>
    <p:sldId id="37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7E8"/>
    <a:srgbClr val="DB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4660" autoAdjust="0"/>
  </p:normalViewPr>
  <p:slideViewPr>
    <p:cSldViewPr snapToGrid="0">
      <p:cViewPr varScale="1">
        <p:scale>
          <a:sx n="97" d="100"/>
          <a:sy n="97" d="100"/>
        </p:scale>
        <p:origin x="-91" y="-1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2A34F7-1028-4422-B3AA-8A09353602F4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638506-E47F-41BB-BE91-C09F7388A0C8}">
      <dgm:prSet/>
      <dgm:spPr/>
      <dgm:t>
        <a:bodyPr/>
        <a:lstStyle/>
        <a:p>
          <a:pPr rtl="0"/>
          <a:r>
            <a:rPr lang="bg-BG" dirty="0" smtClean="0"/>
            <a:t>ИУПР е създаден чрез сътрудничеството и подкрепата на</a:t>
          </a:r>
          <a:endParaRPr lang="bg-BG" dirty="0"/>
        </a:p>
      </dgm:t>
    </dgm:pt>
    <dgm:pt modelId="{EAACBEF5-D168-4D67-A479-B1A68ADC1074}" type="parTrans" cxnId="{C4D4AEA6-359C-44A6-BD36-943C446B5487}">
      <dgm:prSet/>
      <dgm:spPr/>
      <dgm:t>
        <a:bodyPr/>
        <a:lstStyle/>
        <a:p>
          <a:endParaRPr lang="en-US"/>
        </a:p>
      </dgm:t>
    </dgm:pt>
    <dgm:pt modelId="{FCC82893-F932-4903-B835-2DDC3FA0858E}" type="sibTrans" cxnId="{C4D4AEA6-359C-44A6-BD36-943C446B5487}">
      <dgm:prSet/>
      <dgm:spPr/>
      <dgm:t>
        <a:bodyPr/>
        <a:lstStyle/>
        <a:p>
          <a:endParaRPr lang="en-US"/>
        </a:p>
      </dgm:t>
    </dgm:pt>
    <dgm:pt modelId="{AFBF5244-C7E9-402E-AA33-60A6960B30D7}">
      <dgm:prSet/>
      <dgm:spPr/>
      <dgm:t>
        <a:bodyPr/>
        <a:lstStyle/>
        <a:p>
          <a:pPr algn="ctr" rtl="0"/>
          <a:r>
            <a:rPr lang="bg-BG" b="1" dirty="0" smtClean="0"/>
            <a:t>Образователни институции:</a:t>
          </a:r>
        </a:p>
        <a:p>
          <a:pPr algn="l" rtl="0"/>
          <a:r>
            <a:rPr lang="bg-BG" b="1" dirty="0" smtClean="0"/>
            <a:t>Тракийски университет</a:t>
          </a:r>
          <a:endParaRPr lang="en-US" b="1" dirty="0" smtClean="0"/>
        </a:p>
        <a:p>
          <a:pPr algn="l" rtl="0"/>
          <a:r>
            <a:rPr lang="bg-BG" b="1" dirty="0" smtClean="0"/>
            <a:t>Технически университет – София</a:t>
          </a:r>
        </a:p>
        <a:p>
          <a:pPr algn="l" rtl="0"/>
          <a:r>
            <a:rPr lang="bg-BG" b="1" dirty="0" smtClean="0"/>
            <a:t>Минно-геоложки университет</a:t>
          </a:r>
          <a:endParaRPr lang="en-US" b="1" dirty="0" smtClean="0"/>
        </a:p>
      </dgm:t>
    </dgm:pt>
    <dgm:pt modelId="{38197AF5-7C9A-4087-9CFD-1D7CB16AA4ED}" type="parTrans" cxnId="{5DFB2E1F-4918-4936-86F9-150B61D8DA8E}">
      <dgm:prSet/>
      <dgm:spPr/>
      <dgm:t>
        <a:bodyPr/>
        <a:lstStyle/>
        <a:p>
          <a:endParaRPr lang="en-US"/>
        </a:p>
      </dgm:t>
    </dgm:pt>
    <dgm:pt modelId="{991AD8C3-3D5E-4570-83E8-D7531A28CF2E}" type="sibTrans" cxnId="{5DFB2E1F-4918-4936-86F9-150B61D8DA8E}">
      <dgm:prSet/>
      <dgm:spPr/>
      <dgm:t>
        <a:bodyPr/>
        <a:lstStyle/>
        <a:p>
          <a:endParaRPr lang="en-US"/>
        </a:p>
      </dgm:t>
    </dgm:pt>
    <dgm:pt modelId="{FAD866F1-9AF7-417B-8EC8-A34B8D5763A5}">
      <dgm:prSet/>
      <dgm:spPr/>
      <dgm:t>
        <a:bodyPr/>
        <a:lstStyle/>
        <a:p>
          <a:pPr algn="ctr" rtl="0"/>
          <a:r>
            <a:rPr lang="bg-BG" b="1" dirty="0" smtClean="0"/>
            <a:t>Административни институции на регионално и национално ниво</a:t>
          </a:r>
          <a:r>
            <a:rPr lang="en-US" b="1" dirty="0" smtClean="0"/>
            <a:t>:</a:t>
          </a:r>
        </a:p>
        <a:p>
          <a:pPr algn="l" rtl="0"/>
          <a:r>
            <a:rPr lang="bg-BG" b="1" dirty="0" smtClean="0"/>
            <a:t>Община Стара Загора</a:t>
          </a:r>
          <a:r>
            <a:rPr lang="en-US" b="1" dirty="0" smtClean="0"/>
            <a:t>,</a:t>
          </a:r>
        </a:p>
        <a:p>
          <a:pPr algn="l" rtl="0"/>
          <a:r>
            <a:rPr lang="bg-BG" b="1" dirty="0" smtClean="0"/>
            <a:t>Министерство на образованието и науката</a:t>
          </a:r>
          <a:r>
            <a:rPr lang="en-US" b="1" dirty="0" smtClean="0"/>
            <a:t>,</a:t>
          </a:r>
        </a:p>
        <a:p>
          <a:pPr algn="l" rtl="0"/>
          <a:r>
            <a:rPr lang="bg-BG" b="1" dirty="0" smtClean="0"/>
            <a:t>Министерство на енергетиката</a:t>
          </a:r>
          <a:r>
            <a:rPr lang="en-US" b="1" dirty="0" smtClean="0"/>
            <a:t>,  </a:t>
          </a:r>
        </a:p>
        <a:p>
          <a:pPr algn="l" rtl="0"/>
          <a:r>
            <a:rPr lang="bg-BG" b="1" dirty="0" smtClean="0"/>
            <a:t>Министерство на земеделието, храните и горите</a:t>
          </a:r>
          <a:endParaRPr lang="bg-BG" dirty="0"/>
        </a:p>
      </dgm:t>
    </dgm:pt>
    <dgm:pt modelId="{1B39C2A5-5355-4386-8452-5FE542E44594}" type="parTrans" cxnId="{12EC3720-D203-4749-8244-1C8AD785248D}">
      <dgm:prSet/>
      <dgm:spPr/>
      <dgm:t>
        <a:bodyPr/>
        <a:lstStyle/>
        <a:p>
          <a:endParaRPr lang="en-US"/>
        </a:p>
      </dgm:t>
    </dgm:pt>
    <dgm:pt modelId="{CD1F305A-ACDF-4686-B98D-B1A239FDD420}" type="sibTrans" cxnId="{12EC3720-D203-4749-8244-1C8AD785248D}">
      <dgm:prSet/>
      <dgm:spPr/>
      <dgm:t>
        <a:bodyPr/>
        <a:lstStyle/>
        <a:p>
          <a:endParaRPr lang="en-US"/>
        </a:p>
      </dgm:t>
    </dgm:pt>
    <dgm:pt modelId="{73C76B42-25E6-4FE8-AF5A-81D2434F5462}">
      <dgm:prSet/>
      <dgm:spPr/>
      <dgm:t>
        <a:bodyPr/>
        <a:lstStyle/>
        <a:p>
          <a:pPr algn="ctr" rtl="0"/>
          <a:r>
            <a:rPr lang="bg-BG" b="1" dirty="0" smtClean="0"/>
            <a:t>Бизнес организации</a:t>
          </a:r>
          <a:r>
            <a:rPr lang="en-US" b="1" dirty="0" smtClean="0"/>
            <a:t>:</a:t>
          </a:r>
        </a:p>
        <a:p>
          <a:pPr algn="ctr" rtl="0"/>
          <a:r>
            <a:rPr lang="en-US" b="1" dirty="0" smtClean="0"/>
            <a:t> </a:t>
          </a:r>
        </a:p>
        <a:p>
          <a:pPr algn="l" rtl="0"/>
          <a:r>
            <a:rPr lang="bg-BG" b="1" dirty="0" smtClean="0"/>
            <a:t>Асоциация на индустриалния капитал в България</a:t>
          </a:r>
          <a:r>
            <a:rPr lang="en-US" b="1" dirty="0" smtClean="0"/>
            <a:t>, </a:t>
          </a:r>
        </a:p>
        <a:p>
          <a:pPr algn="l" rtl="0"/>
          <a:r>
            <a:rPr lang="bg-BG" b="1" dirty="0" smtClean="0"/>
            <a:t>Българска стопанска камара</a:t>
          </a:r>
          <a:endParaRPr lang="bg-BG" dirty="0"/>
        </a:p>
      </dgm:t>
    </dgm:pt>
    <dgm:pt modelId="{F34C72F9-67C8-4FF1-9B69-D10D90EC5F5A}" type="parTrans" cxnId="{A10FBBE6-B3E8-4DCF-8825-4714DB328DB4}">
      <dgm:prSet/>
      <dgm:spPr/>
      <dgm:t>
        <a:bodyPr/>
        <a:lstStyle/>
        <a:p>
          <a:endParaRPr lang="en-US"/>
        </a:p>
      </dgm:t>
    </dgm:pt>
    <dgm:pt modelId="{7FE129E4-66B4-4F64-939E-7D4369C96ABE}" type="sibTrans" cxnId="{A10FBBE6-B3E8-4DCF-8825-4714DB328DB4}">
      <dgm:prSet/>
      <dgm:spPr/>
      <dgm:t>
        <a:bodyPr/>
        <a:lstStyle/>
        <a:p>
          <a:endParaRPr lang="en-US"/>
        </a:p>
      </dgm:t>
    </dgm:pt>
    <dgm:pt modelId="{446AE6F5-22FD-4424-8E9D-F5126ABED313}">
      <dgm:prSet/>
      <dgm:spPr/>
      <dgm:t>
        <a:bodyPr/>
        <a:lstStyle/>
        <a:p>
          <a:pPr algn="ctr" rtl="0"/>
          <a:r>
            <a:rPr lang="bg-BG" b="1" dirty="0" smtClean="0"/>
            <a:t>Синдикални организации:</a:t>
          </a:r>
          <a:endParaRPr lang="en-US" b="1" dirty="0" smtClean="0"/>
        </a:p>
        <a:p>
          <a:pPr algn="l" rtl="0"/>
          <a:r>
            <a:rPr lang="bg-BG" b="1" dirty="0" smtClean="0"/>
            <a:t>Конфедерация на независимите синдикати в България,</a:t>
          </a:r>
        </a:p>
        <a:p>
          <a:pPr algn="l" rtl="0"/>
          <a:r>
            <a:rPr lang="bg-BG" b="1" dirty="0" smtClean="0"/>
            <a:t>Конфедерация на труда „Подкрепа“</a:t>
          </a:r>
        </a:p>
      </dgm:t>
    </dgm:pt>
    <dgm:pt modelId="{6ABE2943-90AA-4380-B8F2-A64BECC9285D}" type="parTrans" cxnId="{227C483F-273F-4D4D-A9BB-E66D5C82C9D7}">
      <dgm:prSet/>
      <dgm:spPr/>
      <dgm:t>
        <a:bodyPr/>
        <a:lstStyle/>
        <a:p>
          <a:endParaRPr lang="en-US"/>
        </a:p>
      </dgm:t>
    </dgm:pt>
    <dgm:pt modelId="{DC5E043A-4B8C-44C8-BA8C-96C39E573B6A}" type="sibTrans" cxnId="{227C483F-273F-4D4D-A9BB-E66D5C82C9D7}">
      <dgm:prSet/>
      <dgm:spPr/>
      <dgm:t>
        <a:bodyPr/>
        <a:lstStyle/>
        <a:p>
          <a:endParaRPr lang="en-US"/>
        </a:p>
      </dgm:t>
    </dgm:pt>
    <dgm:pt modelId="{FE81A910-5DCC-4E7F-B603-972A94884705}" type="pres">
      <dgm:prSet presAssocID="{C62A34F7-1028-4422-B3AA-8A09353602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A0A8D1-298B-4515-BDB9-3D856F7712DF}" type="pres">
      <dgm:prSet presAssocID="{1D638506-E47F-41BB-BE91-C09F7388A0C8}" presName="hierRoot1" presStyleCnt="0">
        <dgm:presLayoutVars>
          <dgm:hierBranch val="init"/>
        </dgm:presLayoutVars>
      </dgm:prSet>
      <dgm:spPr/>
    </dgm:pt>
    <dgm:pt modelId="{9546D7F6-451F-41BB-8197-E2D0FADA1FFB}" type="pres">
      <dgm:prSet presAssocID="{1D638506-E47F-41BB-BE91-C09F7388A0C8}" presName="rootComposite1" presStyleCnt="0"/>
      <dgm:spPr/>
    </dgm:pt>
    <dgm:pt modelId="{7D9ACAA4-9B04-40C1-9A41-2C5987EDC910}" type="pres">
      <dgm:prSet presAssocID="{1D638506-E47F-41BB-BE91-C09F7388A0C8}" presName="rootText1" presStyleLbl="node0" presStyleIdx="0" presStyleCnt="1" custScaleX="358839" custScaleY="523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0FB854-BA52-47AC-AE73-337D27C7258B}" type="pres">
      <dgm:prSet presAssocID="{1D638506-E47F-41BB-BE91-C09F7388A0C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8D33B4E-F7EC-4AE1-BC25-F52899C94945}" type="pres">
      <dgm:prSet presAssocID="{1D638506-E47F-41BB-BE91-C09F7388A0C8}" presName="hierChild2" presStyleCnt="0"/>
      <dgm:spPr/>
    </dgm:pt>
    <dgm:pt modelId="{00A81FCE-F289-47FB-B41E-A170F74AA170}" type="pres">
      <dgm:prSet presAssocID="{38197AF5-7C9A-4087-9CFD-1D7CB16AA4ED}" presName="Name37" presStyleLbl="parChTrans1D2" presStyleIdx="0" presStyleCnt="4"/>
      <dgm:spPr/>
      <dgm:t>
        <a:bodyPr/>
        <a:lstStyle/>
        <a:p>
          <a:endParaRPr lang="en-US"/>
        </a:p>
      </dgm:t>
    </dgm:pt>
    <dgm:pt modelId="{37592B59-E699-4C2B-A4C6-C44EB1982AE4}" type="pres">
      <dgm:prSet presAssocID="{AFBF5244-C7E9-402E-AA33-60A6960B30D7}" presName="hierRoot2" presStyleCnt="0">
        <dgm:presLayoutVars>
          <dgm:hierBranch val="init"/>
        </dgm:presLayoutVars>
      </dgm:prSet>
      <dgm:spPr/>
    </dgm:pt>
    <dgm:pt modelId="{08D8F9E6-0CB5-4DB5-8871-62D6FB09511B}" type="pres">
      <dgm:prSet presAssocID="{AFBF5244-C7E9-402E-AA33-60A6960B30D7}" presName="rootComposite" presStyleCnt="0"/>
      <dgm:spPr/>
    </dgm:pt>
    <dgm:pt modelId="{0F3AB31F-BB5A-46D5-822D-7964F398E39D}" type="pres">
      <dgm:prSet presAssocID="{AFBF5244-C7E9-402E-AA33-60A6960B30D7}" presName="rootText" presStyleLbl="node2" presStyleIdx="0" presStyleCnt="4" custScaleX="140154" custScaleY="376354" custLinFactNeighborX="-59245" custLinFactNeighborY="27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E237E6-BB7C-4056-AA69-D4C0F89F28F4}" type="pres">
      <dgm:prSet presAssocID="{AFBF5244-C7E9-402E-AA33-60A6960B30D7}" presName="rootConnector" presStyleLbl="node2" presStyleIdx="0" presStyleCnt="4"/>
      <dgm:spPr/>
      <dgm:t>
        <a:bodyPr/>
        <a:lstStyle/>
        <a:p>
          <a:endParaRPr lang="en-US"/>
        </a:p>
      </dgm:t>
    </dgm:pt>
    <dgm:pt modelId="{16DB70FF-A18D-4183-872F-15C786D6894E}" type="pres">
      <dgm:prSet presAssocID="{AFBF5244-C7E9-402E-AA33-60A6960B30D7}" presName="hierChild4" presStyleCnt="0"/>
      <dgm:spPr/>
    </dgm:pt>
    <dgm:pt modelId="{714A4778-DECF-48F7-A46B-D08F0E3E71F6}" type="pres">
      <dgm:prSet presAssocID="{AFBF5244-C7E9-402E-AA33-60A6960B30D7}" presName="hierChild5" presStyleCnt="0"/>
      <dgm:spPr/>
    </dgm:pt>
    <dgm:pt modelId="{634C6057-971A-4FCD-86A4-55F5CE1F1535}" type="pres">
      <dgm:prSet presAssocID="{1B39C2A5-5355-4386-8452-5FE542E44594}" presName="Name37" presStyleLbl="parChTrans1D2" presStyleIdx="1" presStyleCnt="4"/>
      <dgm:spPr/>
      <dgm:t>
        <a:bodyPr/>
        <a:lstStyle/>
        <a:p>
          <a:endParaRPr lang="en-US"/>
        </a:p>
      </dgm:t>
    </dgm:pt>
    <dgm:pt modelId="{93F91519-5493-4442-A1BE-AB7FAA68E87C}" type="pres">
      <dgm:prSet presAssocID="{FAD866F1-9AF7-417B-8EC8-A34B8D5763A5}" presName="hierRoot2" presStyleCnt="0">
        <dgm:presLayoutVars>
          <dgm:hierBranch val="init"/>
        </dgm:presLayoutVars>
      </dgm:prSet>
      <dgm:spPr/>
    </dgm:pt>
    <dgm:pt modelId="{30628896-2BFE-4F6D-A365-6F8DA3B4BC0C}" type="pres">
      <dgm:prSet presAssocID="{FAD866F1-9AF7-417B-8EC8-A34B8D5763A5}" presName="rootComposite" presStyleCnt="0"/>
      <dgm:spPr/>
    </dgm:pt>
    <dgm:pt modelId="{E690B646-0946-4C64-9972-26B7BBAFCF50}" type="pres">
      <dgm:prSet presAssocID="{FAD866F1-9AF7-417B-8EC8-A34B8D5763A5}" presName="rootText" presStyleLbl="node2" presStyleIdx="1" presStyleCnt="4" custScaleX="142275" custScaleY="393190" custLinFactNeighborX="-42694" custLinFactNeighborY="-69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25515C-F929-421D-B87B-8ED05DC52F5C}" type="pres">
      <dgm:prSet presAssocID="{FAD866F1-9AF7-417B-8EC8-A34B8D5763A5}" presName="rootConnector" presStyleLbl="node2" presStyleIdx="1" presStyleCnt="4"/>
      <dgm:spPr/>
      <dgm:t>
        <a:bodyPr/>
        <a:lstStyle/>
        <a:p>
          <a:endParaRPr lang="en-US"/>
        </a:p>
      </dgm:t>
    </dgm:pt>
    <dgm:pt modelId="{A9DD7201-C8D5-4518-8987-80BD1299130E}" type="pres">
      <dgm:prSet presAssocID="{FAD866F1-9AF7-417B-8EC8-A34B8D5763A5}" presName="hierChild4" presStyleCnt="0"/>
      <dgm:spPr/>
    </dgm:pt>
    <dgm:pt modelId="{E9A22CE4-0270-4EAF-ABA4-D2F43952E8F7}" type="pres">
      <dgm:prSet presAssocID="{FAD866F1-9AF7-417B-8EC8-A34B8D5763A5}" presName="hierChild5" presStyleCnt="0"/>
      <dgm:spPr/>
    </dgm:pt>
    <dgm:pt modelId="{D77457AE-1907-459C-88AD-BDDBF65CC583}" type="pres">
      <dgm:prSet presAssocID="{F34C72F9-67C8-4FF1-9B69-D10D90EC5F5A}" presName="Name37" presStyleLbl="parChTrans1D2" presStyleIdx="2" presStyleCnt="4"/>
      <dgm:spPr/>
      <dgm:t>
        <a:bodyPr/>
        <a:lstStyle/>
        <a:p>
          <a:endParaRPr lang="en-US"/>
        </a:p>
      </dgm:t>
    </dgm:pt>
    <dgm:pt modelId="{0D9A6617-3EC7-4C0A-8A40-A0A499328044}" type="pres">
      <dgm:prSet presAssocID="{73C76B42-25E6-4FE8-AF5A-81D2434F5462}" presName="hierRoot2" presStyleCnt="0">
        <dgm:presLayoutVars>
          <dgm:hierBranch val="init"/>
        </dgm:presLayoutVars>
      </dgm:prSet>
      <dgm:spPr/>
    </dgm:pt>
    <dgm:pt modelId="{758503A8-39C5-4006-85AB-855968F0A20D}" type="pres">
      <dgm:prSet presAssocID="{73C76B42-25E6-4FE8-AF5A-81D2434F5462}" presName="rootComposite" presStyleCnt="0"/>
      <dgm:spPr/>
    </dgm:pt>
    <dgm:pt modelId="{688BEFAE-1B71-4EC8-B830-A999313E447A}" type="pres">
      <dgm:prSet presAssocID="{73C76B42-25E6-4FE8-AF5A-81D2434F5462}" presName="rootText" presStyleLbl="node2" presStyleIdx="2" presStyleCnt="4" custScaleX="132778" custScaleY="377138" custLinFactNeighborX="24147" custLinFactNeighborY="75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16A706-836E-4CFB-8180-B9236F80E7C4}" type="pres">
      <dgm:prSet presAssocID="{73C76B42-25E6-4FE8-AF5A-81D2434F5462}" presName="rootConnector" presStyleLbl="node2" presStyleIdx="2" presStyleCnt="4"/>
      <dgm:spPr/>
      <dgm:t>
        <a:bodyPr/>
        <a:lstStyle/>
        <a:p>
          <a:endParaRPr lang="en-US"/>
        </a:p>
      </dgm:t>
    </dgm:pt>
    <dgm:pt modelId="{03373243-3910-4EB5-AFBE-555029291873}" type="pres">
      <dgm:prSet presAssocID="{73C76B42-25E6-4FE8-AF5A-81D2434F5462}" presName="hierChild4" presStyleCnt="0"/>
      <dgm:spPr/>
    </dgm:pt>
    <dgm:pt modelId="{6C6EFDFB-F644-4BA0-846C-5B21DC3B60B3}" type="pres">
      <dgm:prSet presAssocID="{73C76B42-25E6-4FE8-AF5A-81D2434F5462}" presName="hierChild5" presStyleCnt="0"/>
      <dgm:spPr/>
    </dgm:pt>
    <dgm:pt modelId="{D38CD21A-93B5-49D7-8AC5-8ACE45365855}" type="pres">
      <dgm:prSet presAssocID="{6ABE2943-90AA-4380-B8F2-A64BECC9285D}" presName="Name37" presStyleLbl="parChTrans1D2" presStyleIdx="3" presStyleCnt="4"/>
      <dgm:spPr/>
      <dgm:t>
        <a:bodyPr/>
        <a:lstStyle/>
        <a:p>
          <a:endParaRPr lang="en-US"/>
        </a:p>
      </dgm:t>
    </dgm:pt>
    <dgm:pt modelId="{039DB66F-E52E-4369-8CF3-8C14CF07F22D}" type="pres">
      <dgm:prSet presAssocID="{446AE6F5-22FD-4424-8E9D-F5126ABED313}" presName="hierRoot2" presStyleCnt="0">
        <dgm:presLayoutVars>
          <dgm:hierBranch val="init"/>
        </dgm:presLayoutVars>
      </dgm:prSet>
      <dgm:spPr/>
    </dgm:pt>
    <dgm:pt modelId="{6F60662A-1BAB-4D1B-81F8-66F36DF6120A}" type="pres">
      <dgm:prSet presAssocID="{446AE6F5-22FD-4424-8E9D-F5126ABED313}" presName="rootComposite" presStyleCnt="0"/>
      <dgm:spPr/>
    </dgm:pt>
    <dgm:pt modelId="{20E727A1-A960-418F-B949-EBF09A0ABA41}" type="pres">
      <dgm:prSet presAssocID="{446AE6F5-22FD-4424-8E9D-F5126ABED313}" presName="rootText" presStyleLbl="node2" presStyleIdx="3" presStyleCnt="4" custScaleX="128712" custScaleY="403950" custLinFactNeighborX="70478" custLinFactNeighborY="-95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F2CFB7-17DC-4803-8E9B-44A5749991C5}" type="pres">
      <dgm:prSet presAssocID="{446AE6F5-22FD-4424-8E9D-F5126ABED313}" presName="rootConnector" presStyleLbl="node2" presStyleIdx="3" presStyleCnt="4"/>
      <dgm:spPr/>
      <dgm:t>
        <a:bodyPr/>
        <a:lstStyle/>
        <a:p>
          <a:endParaRPr lang="en-US"/>
        </a:p>
      </dgm:t>
    </dgm:pt>
    <dgm:pt modelId="{87584925-850E-4140-8C81-F2EDD8145CA7}" type="pres">
      <dgm:prSet presAssocID="{446AE6F5-22FD-4424-8E9D-F5126ABED313}" presName="hierChild4" presStyleCnt="0"/>
      <dgm:spPr/>
    </dgm:pt>
    <dgm:pt modelId="{549471AC-03AA-42C6-9B14-59B93EE39A5F}" type="pres">
      <dgm:prSet presAssocID="{446AE6F5-22FD-4424-8E9D-F5126ABED313}" presName="hierChild5" presStyleCnt="0"/>
      <dgm:spPr/>
    </dgm:pt>
    <dgm:pt modelId="{2198A800-3493-4053-AD11-922E70B6F688}" type="pres">
      <dgm:prSet presAssocID="{1D638506-E47F-41BB-BE91-C09F7388A0C8}" presName="hierChild3" presStyleCnt="0"/>
      <dgm:spPr/>
    </dgm:pt>
  </dgm:ptLst>
  <dgm:cxnLst>
    <dgm:cxn modelId="{F500AEB1-E326-4084-8C80-0461FC14CC3C}" type="presOf" srcId="{C62A34F7-1028-4422-B3AA-8A09353602F4}" destId="{FE81A910-5DCC-4E7F-B603-972A94884705}" srcOrd="0" destOrd="0" presId="urn:microsoft.com/office/officeart/2005/8/layout/orgChart1"/>
    <dgm:cxn modelId="{6B22AD28-C77D-4EDA-990B-CF8673DA0E14}" type="presOf" srcId="{1D638506-E47F-41BB-BE91-C09F7388A0C8}" destId="{7D9ACAA4-9B04-40C1-9A41-2C5987EDC910}" srcOrd="0" destOrd="0" presId="urn:microsoft.com/office/officeart/2005/8/layout/orgChart1"/>
    <dgm:cxn modelId="{163E5B6D-2D59-4DD8-8A7E-971A88FA0CD7}" type="presOf" srcId="{FAD866F1-9AF7-417B-8EC8-A34B8D5763A5}" destId="{0A25515C-F929-421D-B87B-8ED05DC52F5C}" srcOrd="1" destOrd="0" presId="urn:microsoft.com/office/officeart/2005/8/layout/orgChart1"/>
    <dgm:cxn modelId="{1951EABF-CAFE-4515-B029-DD9FB39FE87C}" type="presOf" srcId="{F34C72F9-67C8-4FF1-9B69-D10D90EC5F5A}" destId="{D77457AE-1907-459C-88AD-BDDBF65CC583}" srcOrd="0" destOrd="0" presId="urn:microsoft.com/office/officeart/2005/8/layout/orgChart1"/>
    <dgm:cxn modelId="{133A6F05-4FA6-46A9-9C20-86F727B79D0B}" type="presOf" srcId="{6ABE2943-90AA-4380-B8F2-A64BECC9285D}" destId="{D38CD21A-93B5-49D7-8AC5-8ACE45365855}" srcOrd="0" destOrd="0" presId="urn:microsoft.com/office/officeart/2005/8/layout/orgChart1"/>
    <dgm:cxn modelId="{6BE3475D-7054-4D7B-9D8B-1B7BB11F55C7}" type="presOf" srcId="{446AE6F5-22FD-4424-8E9D-F5126ABED313}" destId="{B4F2CFB7-17DC-4803-8E9B-44A5749991C5}" srcOrd="1" destOrd="0" presId="urn:microsoft.com/office/officeart/2005/8/layout/orgChart1"/>
    <dgm:cxn modelId="{12EC3720-D203-4749-8244-1C8AD785248D}" srcId="{1D638506-E47F-41BB-BE91-C09F7388A0C8}" destId="{FAD866F1-9AF7-417B-8EC8-A34B8D5763A5}" srcOrd="1" destOrd="0" parTransId="{1B39C2A5-5355-4386-8452-5FE542E44594}" sibTransId="{CD1F305A-ACDF-4686-B98D-B1A239FDD420}"/>
    <dgm:cxn modelId="{227C483F-273F-4D4D-A9BB-E66D5C82C9D7}" srcId="{1D638506-E47F-41BB-BE91-C09F7388A0C8}" destId="{446AE6F5-22FD-4424-8E9D-F5126ABED313}" srcOrd="3" destOrd="0" parTransId="{6ABE2943-90AA-4380-B8F2-A64BECC9285D}" sibTransId="{DC5E043A-4B8C-44C8-BA8C-96C39E573B6A}"/>
    <dgm:cxn modelId="{389408C2-D84D-4B17-A7CD-C8ABBACC0ED6}" type="presOf" srcId="{1B39C2A5-5355-4386-8452-5FE542E44594}" destId="{634C6057-971A-4FCD-86A4-55F5CE1F1535}" srcOrd="0" destOrd="0" presId="urn:microsoft.com/office/officeart/2005/8/layout/orgChart1"/>
    <dgm:cxn modelId="{83F1D32B-E617-4BFB-84CD-D21FBAB145D9}" type="presOf" srcId="{AFBF5244-C7E9-402E-AA33-60A6960B30D7}" destId="{0F3AB31F-BB5A-46D5-822D-7964F398E39D}" srcOrd="0" destOrd="0" presId="urn:microsoft.com/office/officeart/2005/8/layout/orgChart1"/>
    <dgm:cxn modelId="{725F5000-4CCC-4809-8FEB-0CF6BEB543C7}" type="presOf" srcId="{446AE6F5-22FD-4424-8E9D-F5126ABED313}" destId="{20E727A1-A960-418F-B949-EBF09A0ABA41}" srcOrd="0" destOrd="0" presId="urn:microsoft.com/office/officeart/2005/8/layout/orgChart1"/>
    <dgm:cxn modelId="{C22A4A26-4CEC-4CD8-9593-43A8A5D78EE3}" type="presOf" srcId="{AFBF5244-C7E9-402E-AA33-60A6960B30D7}" destId="{ECE237E6-BB7C-4056-AA69-D4C0F89F28F4}" srcOrd="1" destOrd="0" presId="urn:microsoft.com/office/officeart/2005/8/layout/orgChart1"/>
    <dgm:cxn modelId="{A10FBBE6-B3E8-4DCF-8825-4714DB328DB4}" srcId="{1D638506-E47F-41BB-BE91-C09F7388A0C8}" destId="{73C76B42-25E6-4FE8-AF5A-81D2434F5462}" srcOrd="2" destOrd="0" parTransId="{F34C72F9-67C8-4FF1-9B69-D10D90EC5F5A}" sibTransId="{7FE129E4-66B4-4F64-939E-7D4369C96ABE}"/>
    <dgm:cxn modelId="{C4D4AEA6-359C-44A6-BD36-943C446B5487}" srcId="{C62A34F7-1028-4422-B3AA-8A09353602F4}" destId="{1D638506-E47F-41BB-BE91-C09F7388A0C8}" srcOrd="0" destOrd="0" parTransId="{EAACBEF5-D168-4D67-A479-B1A68ADC1074}" sibTransId="{FCC82893-F932-4903-B835-2DDC3FA0858E}"/>
    <dgm:cxn modelId="{EDB4A5BD-A975-48BF-AB6C-A003D24948A6}" type="presOf" srcId="{1D638506-E47F-41BB-BE91-C09F7388A0C8}" destId="{0F0FB854-BA52-47AC-AE73-337D27C7258B}" srcOrd="1" destOrd="0" presId="urn:microsoft.com/office/officeart/2005/8/layout/orgChart1"/>
    <dgm:cxn modelId="{7B0023DF-FF4D-472B-94D6-835B5F7E4983}" type="presOf" srcId="{FAD866F1-9AF7-417B-8EC8-A34B8D5763A5}" destId="{E690B646-0946-4C64-9972-26B7BBAFCF50}" srcOrd="0" destOrd="0" presId="urn:microsoft.com/office/officeart/2005/8/layout/orgChart1"/>
    <dgm:cxn modelId="{11B31C66-B26D-4D57-B3D7-0012D25CC242}" type="presOf" srcId="{73C76B42-25E6-4FE8-AF5A-81D2434F5462}" destId="{688BEFAE-1B71-4EC8-B830-A999313E447A}" srcOrd="0" destOrd="0" presId="urn:microsoft.com/office/officeart/2005/8/layout/orgChart1"/>
    <dgm:cxn modelId="{5DFB2E1F-4918-4936-86F9-150B61D8DA8E}" srcId="{1D638506-E47F-41BB-BE91-C09F7388A0C8}" destId="{AFBF5244-C7E9-402E-AA33-60A6960B30D7}" srcOrd="0" destOrd="0" parTransId="{38197AF5-7C9A-4087-9CFD-1D7CB16AA4ED}" sibTransId="{991AD8C3-3D5E-4570-83E8-D7531A28CF2E}"/>
    <dgm:cxn modelId="{FA0B923E-DF8F-4C80-9C1A-3085E1E46BC3}" type="presOf" srcId="{38197AF5-7C9A-4087-9CFD-1D7CB16AA4ED}" destId="{00A81FCE-F289-47FB-B41E-A170F74AA170}" srcOrd="0" destOrd="0" presId="urn:microsoft.com/office/officeart/2005/8/layout/orgChart1"/>
    <dgm:cxn modelId="{D947AB0B-F45F-4F7A-B7BA-49E3AD47743B}" type="presOf" srcId="{73C76B42-25E6-4FE8-AF5A-81D2434F5462}" destId="{7316A706-836E-4CFB-8180-B9236F80E7C4}" srcOrd="1" destOrd="0" presId="urn:microsoft.com/office/officeart/2005/8/layout/orgChart1"/>
    <dgm:cxn modelId="{3705174C-6922-49FB-911F-BA8CD3BBCD55}" type="presParOf" srcId="{FE81A910-5DCC-4E7F-B603-972A94884705}" destId="{56A0A8D1-298B-4515-BDB9-3D856F7712DF}" srcOrd="0" destOrd="0" presId="urn:microsoft.com/office/officeart/2005/8/layout/orgChart1"/>
    <dgm:cxn modelId="{A141F4AB-3F28-46D5-BEBE-85DC1493C843}" type="presParOf" srcId="{56A0A8D1-298B-4515-BDB9-3D856F7712DF}" destId="{9546D7F6-451F-41BB-8197-E2D0FADA1FFB}" srcOrd="0" destOrd="0" presId="urn:microsoft.com/office/officeart/2005/8/layout/orgChart1"/>
    <dgm:cxn modelId="{A3D928B7-DC46-4B61-A276-208274949F0F}" type="presParOf" srcId="{9546D7F6-451F-41BB-8197-E2D0FADA1FFB}" destId="{7D9ACAA4-9B04-40C1-9A41-2C5987EDC910}" srcOrd="0" destOrd="0" presId="urn:microsoft.com/office/officeart/2005/8/layout/orgChart1"/>
    <dgm:cxn modelId="{92ADE25C-51E9-42D9-A87D-061ED561CF72}" type="presParOf" srcId="{9546D7F6-451F-41BB-8197-E2D0FADA1FFB}" destId="{0F0FB854-BA52-47AC-AE73-337D27C7258B}" srcOrd="1" destOrd="0" presId="urn:microsoft.com/office/officeart/2005/8/layout/orgChart1"/>
    <dgm:cxn modelId="{D6CA1A88-02CD-4594-89F7-6E9E6F4D3231}" type="presParOf" srcId="{56A0A8D1-298B-4515-BDB9-3D856F7712DF}" destId="{D8D33B4E-F7EC-4AE1-BC25-F52899C94945}" srcOrd="1" destOrd="0" presId="urn:microsoft.com/office/officeart/2005/8/layout/orgChart1"/>
    <dgm:cxn modelId="{BC42BD32-AED3-467B-97A2-B25B3A2C0568}" type="presParOf" srcId="{D8D33B4E-F7EC-4AE1-BC25-F52899C94945}" destId="{00A81FCE-F289-47FB-B41E-A170F74AA170}" srcOrd="0" destOrd="0" presId="urn:microsoft.com/office/officeart/2005/8/layout/orgChart1"/>
    <dgm:cxn modelId="{A0A25C89-5F24-4823-8786-2376AA96ECA5}" type="presParOf" srcId="{D8D33B4E-F7EC-4AE1-BC25-F52899C94945}" destId="{37592B59-E699-4C2B-A4C6-C44EB1982AE4}" srcOrd="1" destOrd="0" presId="urn:microsoft.com/office/officeart/2005/8/layout/orgChart1"/>
    <dgm:cxn modelId="{75BE8590-F3F4-4D9A-9D6E-52C3E9AAB23B}" type="presParOf" srcId="{37592B59-E699-4C2B-A4C6-C44EB1982AE4}" destId="{08D8F9E6-0CB5-4DB5-8871-62D6FB09511B}" srcOrd="0" destOrd="0" presId="urn:microsoft.com/office/officeart/2005/8/layout/orgChart1"/>
    <dgm:cxn modelId="{D00D0FD9-6E8A-48C8-B109-10BC46EAB6D3}" type="presParOf" srcId="{08D8F9E6-0CB5-4DB5-8871-62D6FB09511B}" destId="{0F3AB31F-BB5A-46D5-822D-7964F398E39D}" srcOrd="0" destOrd="0" presId="urn:microsoft.com/office/officeart/2005/8/layout/orgChart1"/>
    <dgm:cxn modelId="{3FD43FDD-90B0-451B-8373-66AC46B8D6E2}" type="presParOf" srcId="{08D8F9E6-0CB5-4DB5-8871-62D6FB09511B}" destId="{ECE237E6-BB7C-4056-AA69-D4C0F89F28F4}" srcOrd="1" destOrd="0" presId="urn:microsoft.com/office/officeart/2005/8/layout/orgChart1"/>
    <dgm:cxn modelId="{E1472AB2-6B9A-4656-A526-2BD672B3095F}" type="presParOf" srcId="{37592B59-E699-4C2B-A4C6-C44EB1982AE4}" destId="{16DB70FF-A18D-4183-872F-15C786D6894E}" srcOrd="1" destOrd="0" presId="urn:microsoft.com/office/officeart/2005/8/layout/orgChart1"/>
    <dgm:cxn modelId="{1937F449-BB63-41EC-92D3-B5F21D2AB820}" type="presParOf" srcId="{37592B59-E699-4C2B-A4C6-C44EB1982AE4}" destId="{714A4778-DECF-48F7-A46B-D08F0E3E71F6}" srcOrd="2" destOrd="0" presId="urn:microsoft.com/office/officeart/2005/8/layout/orgChart1"/>
    <dgm:cxn modelId="{095EAB51-6EAA-4F1D-8385-D2659B53B70B}" type="presParOf" srcId="{D8D33B4E-F7EC-4AE1-BC25-F52899C94945}" destId="{634C6057-971A-4FCD-86A4-55F5CE1F1535}" srcOrd="2" destOrd="0" presId="urn:microsoft.com/office/officeart/2005/8/layout/orgChart1"/>
    <dgm:cxn modelId="{8614559E-26B7-49C4-8EC6-BB0CF5BB14B7}" type="presParOf" srcId="{D8D33B4E-F7EC-4AE1-BC25-F52899C94945}" destId="{93F91519-5493-4442-A1BE-AB7FAA68E87C}" srcOrd="3" destOrd="0" presId="urn:microsoft.com/office/officeart/2005/8/layout/orgChart1"/>
    <dgm:cxn modelId="{38D7561E-88A4-4192-8C11-AEDE882D820F}" type="presParOf" srcId="{93F91519-5493-4442-A1BE-AB7FAA68E87C}" destId="{30628896-2BFE-4F6D-A365-6F8DA3B4BC0C}" srcOrd="0" destOrd="0" presId="urn:microsoft.com/office/officeart/2005/8/layout/orgChart1"/>
    <dgm:cxn modelId="{AEF3982D-C159-436E-82D2-F94E850B357C}" type="presParOf" srcId="{30628896-2BFE-4F6D-A365-6F8DA3B4BC0C}" destId="{E690B646-0946-4C64-9972-26B7BBAFCF50}" srcOrd="0" destOrd="0" presId="urn:microsoft.com/office/officeart/2005/8/layout/orgChart1"/>
    <dgm:cxn modelId="{FE91CA42-9CB1-4F5C-908E-A326F1208EE3}" type="presParOf" srcId="{30628896-2BFE-4F6D-A365-6F8DA3B4BC0C}" destId="{0A25515C-F929-421D-B87B-8ED05DC52F5C}" srcOrd="1" destOrd="0" presId="urn:microsoft.com/office/officeart/2005/8/layout/orgChart1"/>
    <dgm:cxn modelId="{697F2DE5-7241-4E64-904D-2B8C464740D1}" type="presParOf" srcId="{93F91519-5493-4442-A1BE-AB7FAA68E87C}" destId="{A9DD7201-C8D5-4518-8987-80BD1299130E}" srcOrd="1" destOrd="0" presId="urn:microsoft.com/office/officeart/2005/8/layout/orgChart1"/>
    <dgm:cxn modelId="{BE345260-AE6F-4613-AA80-9D375C1D1104}" type="presParOf" srcId="{93F91519-5493-4442-A1BE-AB7FAA68E87C}" destId="{E9A22CE4-0270-4EAF-ABA4-D2F43952E8F7}" srcOrd="2" destOrd="0" presId="urn:microsoft.com/office/officeart/2005/8/layout/orgChart1"/>
    <dgm:cxn modelId="{81AA9679-0E84-4E42-9DD7-358E56E05054}" type="presParOf" srcId="{D8D33B4E-F7EC-4AE1-BC25-F52899C94945}" destId="{D77457AE-1907-459C-88AD-BDDBF65CC583}" srcOrd="4" destOrd="0" presId="urn:microsoft.com/office/officeart/2005/8/layout/orgChart1"/>
    <dgm:cxn modelId="{B5EBE124-D2BE-47F1-B340-0D9B58794B2B}" type="presParOf" srcId="{D8D33B4E-F7EC-4AE1-BC25-F52899C94945}" destId="{0D9A6617-3EC7-4C0A-8A40-A0A499328044}" srcOrd="5" destOrd="0" presId="urn:microsoft.com/office/officeart/2005/8/layout/orgChart1"/>
    <dgm:cxn modelId="{A196395E-812D-4AD5-AC9B-60D7313546DF}" type="presParOf" srcId="{0D9A6617-3EC7-4C0A-8A40-A0A499328044}" destId="{758503A8-39C5-4006-85AB-855968F0A20D}" srcOrd="0" destOrd="0" presId="urn:microsoft.com/office/officeart/2005/8/layout/orgChart1"/>
    <dgm:cxn modelId="{0860CC80-C124-4702-9CEB-5D055708A1B5}" type="presParOf" srcId="{758503A8-39C5-4006-85AB-855968F0A20D}" destId="{688BEFAE-1B71-4EC8-B830-A999313E447A}" srcOrd="0" destOrd="0" presId="urn:microsoft.com/office/officeart/2005/8/layout/orgChart1"/>
    <dgm:cxn modelId="{19714415-5871-4F99-BC1A-CBAE5F92985E}" type="presParOf" srcId="{758503A8-39C5-4006-85AB-855968F0A20D}" destId="{7316A706-836E-4CFB-8180-B9236F80E7C4}" srcOrd="1" destOrd="0" presId="urn:microsoft.com/office/officeart/2005/8/layout/orgChart1"/>
    <dgm:cxn modelId="{5310637D-B4E9-4E26-9A43-DB3E8FC9E21B}" type="presParOf" srcId="{0D9A6617-3EC7-4C0A-8A40-A0A499328044}" destId="{03373243-3910-4EB5-AFBE-555029291873}" srcOrd="1" destOrd="0" presId="urn:microsoft.com/office/officeart/2005/8/layout/orgChart1"/>
    <dgm:cxn modelId="{CF49BA7A-1B2C-4530-8B96-CD58BCEEF09A}" type="presParOf" srcId="{0D9A6617-3EC7-4C0A-8A40-A0A499328044}" destId="{6C6EFDFB-F644-4BA0-846C-5B21DC3B60B3}" srcOrd="2" destOrd="0" presId="urn:microsoft.com/office/officeart/2005/8/layout/orgChart1"/>
    <dgm:cxn modelId="{D5365B91-FCE9-4A38-87FD-260ED4A6F6F4}" type="presParOf" srcId="{D8D33B4E-F7EC-4AE1-BC25-F52899C94945}" destId="{D38CD21A-93B5-49D7-8AC5-8ACE45365855}" srcOrd="6" destOrd="0" presId="urn:microsoft.com/office/officeart/2005/8/layout/orgChart1"/>
    <dgm:cxn modelId="{D6549409-BABB-4DB6-8DCB-A2EFE4EB03D2}" type="presParOf" srcId="{D8D33B4E-F7EC-4AE1-BC25-F52899C94945}" destId="{039DB66F-E52E-4369-8CF3-8C14CF07F22D}" srcOrd="7" destOrd="0" presId="urn:microsoft.com/office/officeart/2005/8/layout/orgChart1"/>
    <dgm:cxn modelId="{937FE202-3D31-4465-9A98-78BFF6DF6D84}" type="presParOf" srcId="{039DB66F-E52E-4369-8CF3-8C14CF07F22D}" destId="{6F60662A-1BAB-4D1B-81F8-66F36DF6120A}" srcOrd="0" destOrd="0" presId="urn:microsoft.com/office/officeart/2005/8/layout/orgChart1"/>
    <dgm:cxn modelId="{D82C8F3F-F3BD-409D-867F-2A65D7B54380}" type="presParOf" srcId="{6F60662A-1BAB-4D1B-81F8-66F36DF6120A}" destId="{20E727A1-A960-418F-B949-EBF09A0ABA41}" srcOrd="0" destOrd="0" presId="urn:microsoft.com/office/officeart/2005/8/layout/orgChart1"/>
    <dgm:cxn modelId="{009F57AA-372C-42AE-9ADE-92128AC53D25}" type="presParOf" srcId="{6F60662A-1BAB-4D1B-81F8-66F36DF6120A}" destId="{B4F2CFB7-17DC-4803-8E9B-44A5749991C5}" srcOrd="1" destOrd="0" presId="urn:microsoft.com/office/officeart/2005/8/layout/orgChart1"/>
    <dgm:cxn modelId="{65E8F223-BA3E-41C1-A298-212FF10629DD}" type="presParOf" srcId="{039DB66F-E52E-4369-8CF3-8C14CF07F22D}" destId="{87584925-850E-4140-8C81-F2EDD8145CA7}" srcOrd="1" destOrd="0" presId="urn:microsoft.com/office/officeart/2005/8/layout/orgChart1"/>
    <dgm:cxn modelId="{DBFD81F7-B756-4791-8B53-81F50B94E809}" type="presParOf" srcId="{039DB66F-E52E-4369-8CF3-8C14CF07F22D}" destId="{549471AC-03AA-42C6-9B14-59B93EE39A5F}" srcOrd="2" destOrd="0" presId="urn:microsoft.com/office/officeart/2005/8/layout/orgChart1"/>
    <dgm:cxn modelId="{AC28E651-A8EC-4C40-9E90-F195C69086DB}" type="presParOf" srcId="{56A0A8D1-298B-4515-BDB9-3D856F7712DF}" destId="{2198A800-3493-4053-AD11-922E70B6F68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C196E0-F816-46EE-B3AB-3F2891DCF4D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248DA7-3414-4061-97CD-F690B7A50A3F}">
      <dgm:prSet/>
      <dgm:spPr/>
      <dgm:t>
        <a:bodyPr/>
        <a:lstStyle/>
        <a:p>
          <a:pPr rtl="0"/>
          <a:r>
            <a:rPr lang="bg-BG" b="1" dirty="0" smtClean="0"/>
            <a:t>Ключови направления:</a:t>
          </a:r>
          <a:endParaRPr lang="bg-BG" dirty="0"/>
        </a:p>
      </dgm:t>
    </dgm:pt>
    <dgm:pt modelId="{55F76035-55F9-406E-A4DA-BD71615A7104}" type="parTrans" cxnId="{43DDB5F9-0F1B-4703-851D-758D60E4459E}">
      <dgm:prSet/>
      <dgm:spPr/>
      <dgm:t>
        <a:bodyPr/>
        <a:lstStyle/>
        <a:p>
          <a:endParaRPr lang="en-US"/>
        </a:p>
      </dgm:t>
    </dgm:pt>
    <dgm:pt modelId="{C5A4E785-1736-47CF-8B02-0FC61412CF94}" type="sibTrans" cxnId="{43DDB5F9-0F1B-4703-851D-758D60E4459E}">
      <dgm:prSet/>
      <dgm:spPr/>
      <dgm:t>
        <a:bodyPr/>
        <a:lstStyle/>
        <a:p>
          <a:endParaRPr lang="en-US"/>
        </a:p>
      </dgm:t>
    </dgm:pt>
    <dgm:pt modelId="{84975E9C-6F66-4CB7-ABA5-D1BBB5ACB6BA}">
      <dgm:prSet custT="1"/>
      <dgm:spPr/>
      <dgm:t>
        <a:bodyPr/>
        <a:lstStyle/>
        <a:p>
          <a:pPr rtl="0"/>
          <a:r>
            <a:rPr lang="bg-BG" sz="1600" b="1" dirty="0" smtClean="0"/>
            <a:t>Икономически анализи и социални изследвания</a:t>
          </a:r>
          <a:endParaRPr lang="bg-BG" sz="1600" dirty="0"/>
        </a:p>
      </dgm:t>
    </dgm:pt>
    <dgm:pt modelId="{CE3F4C0E-6ADC-4B2E-B3A6-07B5E70B8AA6}" type="parTrans" cxnId="{ACC7197C-0568-423E-AE77-B681850EDC90}">
      <dgm:prSet/>
      <dgm:spPr/>
      <dgm:t>
        <a:bodyPr/>
        <a:lstStyle/>
        <a:p>
          <a:endParaRPr lang="en-US"/>
        </a:p>
      </dgm:t>
    </dgm:pt>
    <dgm:pt modelId="{A615EB3D-DEF5-4D32-89FD-F06924263459}" type="sibTrans" cxnId="{ACC7197C-0568-423E-AE77-B681850EDC90}">
      <dgm:prSet/>
      <dgm:spPr/>
      <dgm:t>
        <a:bodyPr/>
        <a:lstStyle/>
        <a:p>
          <a:endParaRPr lang="en-US"/>
        </a:p>
      </dgm:t>
    </dgm:pt>
    <dgm:pt modelId="{7F8124A7-8957-439E-A754-0848B7AA8FC1}">
      <dgm:prSet custT="1"/>
      <dgm:spPr/>
      <dgm:t>
        <a:bodyPr/>
        <a:lstStyle/>
        <a:p>
          <a:pPr rtl="0"/>
          <a:r>
            <a:rPr lang="ru-RU" sz="1400" b="1" dirty="0" smtClean="0"/>
            <a:t>Кръгова икономика, устойчиво управление на ресурсите, енергийна и транспортна инфраструктура</a:t>
          </a:r>
          <a:endParaRPr lang="bg-BG" sz="1400" dirty="0"/>
        </a:p>
      </dgm:t>
    </dgm:pt>
    <dgm:pt modelId="{682E2964-5B90-4F80-9B07-919308E3899E}" type="parTrans" cxnId="{9446E63C-F677-400B-B05D-83747A99742A}">
      <dgm:prSet/>
      <dgm:spPr/>
      <dgm:t>
        <a:bodyPr/>
        <a:lstStyle/>
        <a:p>
          <a:endParaRPr lang="en-US"/>
        </a:p>
      </dgm:t>
    </dgm:pt>
    <dgm:pt modelId="{3E7C1F4F-BA44-450C-9820-4871ED975347}" type="sibTrans" cxnId="{9446E63C-F677-400B-B05D-83747A99742A}">
      <dgm:prSet/>
      <dgm:spPr/>
      <dgm:t>
        <a:bodyPr/>
        <a:lstStyle/>
        <a:p>
          <a:endParaRPr lang="en-US"/>
        </a:p>
      </dgm:t>
    </dgm:pt>
    <dgm:pt modelId="{6818BECF-3BD5-4C8B-AEF0-60126A37E8A4}">
      <dgm:prSet custT="1"/>
      <dgm:spPr/>
      <dgm:t>
        <a:bodyPr/>
        <a:lstStyle/>
        <a:p>
          <a:pPr rtl="0"/>
          <a:r>
            <a:rPr lang="bg-BG" sz="1600" b="1" dirty="0" smtClean="0"/>
            <a:t>Водородни технологии и енергийни системи</a:t>
          </a:r>
          <a:endParaRPr lang="bg-BG" sz="1600" dirty="0"/>
        </a:p>
      </dgm:t>
    </dgm:pt>
    <dgm:pt modelId="{6423EA9A-75AC-4BA6-B1D3-02C2F2AF0AD7}" type="parTrans" cxnId="{7CCA5371-3491-4F16-8C2F-C273A6DA0C06}">
      <dgm:prSet/>
      <dgm:spPr/>
      <dgm:t>
        <a:bodyPr/>
        <a:lstStyle/>
        <a:p>
          <a:endParaRPr lang="en-US"/>
        </a:p>
      </dgm:t>
    </dgm:pt>
    <dgm:pt modelId="{2B2F1ECE-CE5F-4EB9-B40C-F72CC6D0F1B2}" type="sibTrans" cxnId="{7CCA5371-3491-4F16-8C2F-C273A6DA0C06}">
      <dgm:prSet/>
      <dgm:spPr/>
      <dgm:t>
        <a:bodyPr/>
        <a:lstStyle/>
        <a:p>
          <a:endParaRPr lang="en-US"/>
        </a:p>
      </dgm:t>
    </dgm:pt>
    <dgm:pt modelId="{224722A8-10A4-4E99-B7F2-5973AE32C9A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bg-BG" b="1" dirty="0" smtClean="0"/>
            <a:t>Преобразуване на въгледобивния комплекс</a:t>
          </a:r>
          <a:endParaRPr lang="bg-BG" dirty="0"/>
        </a:p>
      </dgm:t>
    </dgm:pt>
    <dgm:pt modelId="{39DBBA14-F550-4AC1-AD64-E85EC677F314}" type="parTrans" cxnId="{BBC8C321-51E2-43D2-9BAB-62D507561D64}">
      <dgm:prSet/>
      <dgm:spPr/>
      <dgm:t>
        <a:bodyPr/>
        <a:lstStyle/>
        <a:p>
          <a:endParaRPr lang="en-US"/>
        </a:p>
      </dgm:t>
    </dgm:pt>
    <dgm:pt modelId="{ED5FCA8E-42A5-45EF-9AF3-2F0BDFE9CF63}" type="sibTrans" cxnId="{BBC8C321-51E2-43D2-9BAB-62D507561D64}">
      <dgm:prSet/>
      <dgm:spPr/>
      <dgm:t>
        <a:bodyPr/>
        <a:lstStyle/>
        <a:p>
          <a:endParaRPr lang="en-US"/>
        </a:p>
      </dgm:t>
    </dgm:pt>
    <dgm:pt modelId="{F003768B-11FD-4833-94B1-F7CC3C46172B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bg-BG" b="1" dirty="0" smtClean="0"/>
            <a:t>Въглеродно-неутрална модерна инфраструктура</a:t>
          </a:r>
        </a:p>
      </dgm:t>
    </dgm:pt>
    <dgm:pt modelId="{C046AD34-8568-4CDC-A10E-7B3503938ABD}" type="parTrans" cxnId="{E1A6F3C6-0FC6-4484-AFA9-D81F7F2F5BC7}">
      <dgm:prSet/>
      <dgm:spPr/>
      <dgm:t>
        <a:bodyPr/>
        <a:lstStyle/>
        <a:p>
          <a:endParaRPr lang="en-US"/>
        </a:p>
      </dgm:t>
    </dgm:pt>
    <dgm:pt modelId="{090828E0-B3A9-4CF9-9879-B28F938B2B1E}" type="sibTrans" cxnId="{E1A6F3C6-0FC6-4484-AFA9-D81F7F2F5BC7}">
      <dgm:prSet/>
      <dgm:spPr/>
      <dgm:t>
        <a:bodyPr/>
        <a:lstStyle/>
        <a:p>
          <a:endParaRPr lang="en-US"/>
        </a:p>
      </dgm:t>
    </dgm:pt>
    <dgm:pt modelId="{E6B0C28E-64C1-4DCB-935C-EB82F59BCC8A}">
      <dgm:prSet/>
      <dgm:spPr/>
      <dgm:t>
        <a:bodyPr/>
        <a:lstStyle/>
        <a:p>
          <a:pPr rtl="0"/>
          <a:r>
            <a:rPr lang="bg-BG" b="1" dirty="0" err="1" smtClean="0"/>
            <a:t>Биоикономика</a:t>
          </a:r>
          <a:r>
            <a:rPr lang="bg-BG" b="1" dirty="0" smtClean="0"/>
            <a:t>, </a:t>
          </a:r>
          <a:r>
            <a:rPr lang="bg-BG" b="1" dirty="0" err="1" smtClean="0"/>
            <a:t>агро</a:t>
          </a:r>
          <a:r>
            <a:rPr lang="bg-BG" b="1" dirty="0" smtClean="0"/>
            <a:t>-енергетика и високотехнологично селско стопанство</a:t>
          </a:r>
        </a:p>
      </dgm:t>
    </dgm:pt>
    <dgm:pt modelId="{0069F145-3D50-4D9E-ABAD-F167C70C1054}" type="parTrans" cxnId="{69DE6971-B8E5-46A4-AAE3-599E07644E54}">
      <dgm:prSet/>
      <dgm:spPr/>
      <dgm:t>
        <a:bodyPr/>
        <a:lstStyle/>
        <a:p>
          <a:endParaRPr lang="en-US"/>
        </a:p>
      </dgm:t>
    </dgm:pt>
    <dgm:pt modelId="{5BA3A269-6887-44AA-B6D0-01262603922C}" type="sibTrans" cxnId="{69DE6971-B8E5-46A4-AAE3-599E07644E54}">
      <dgm:prSet/>
      <dgm:spPr/>
      <dgm:t>
        <a:bodyPr/>
        <a:lstStyle/>
        <a:p>
          <a:endParaRPr lang="en-US"/>
        </a:p>
      </dgm:t>
    </dgm:pt>
    <dgm:pt modelId="{22F57223-8E75-480C-A204-20311069E937}">
      <dgm:prSet/>
      <dgm:spPr/>
      <dgm:t>
        <a:bodyPr/>
        <a:lstStyle/>
        <a:p>
          <a:pPr rtl="0"/>
          <a:r>
            <a:rPr lang="bg-BG" b="1" dirty="0" smtClean="0"/>
            <a:t>Нови индустриални технологии, роботизация и изкуствен интелект</a:t>
          </a:r>
        </a:p>
      </dgm:t>
    </dgm:pt>
    <dgm:pt modelId="{A8F23493-56CA-4216-A4B7-48C90EEFF16C}" type="parTrans" cxnId="{B15F9497-8B6C-44D2-B3A7-9330856ED7C6}">
      <dgm:prSet/>
      <dgm:spPr/>
      <dgm:t>
        <a:bodyPr/>
        <a:lstStyle/>
        <a:p>
          <a:endParaRPr lang="en-US"/>
        </a:p>
      </dgm:t>
    </dgm:pt>
    <dgm:pt modelId="{B60F6903-AEE8-4D49-ADBE-CBEB2DF7CECC}" type="sibTrans" cxnId="{B15F9497-8B6C-44D2-B3A7-9330856ED7C6}">
      <dgm:prSet/>
      <dgm:spPr/>
      <dgm:t>
        <a:bodyPr/>
        <a:lstStyle/>
        <a:p>
          <a:endParaRPr lang="en-US"/>
        </a:p>
      </dgm:t>
    </dgm:pt>
    <dgm:pt modelId="{65B8B9BB-AE24-4354-BCB0-68C6797FC1BE}" type="pres">
      <dgm:prSet presAssocID="{CCC196E0-F816-46EE-B3AB-3F2891DCF4D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FD5831-CCB2-42E5-AC2D-0B2BABAED35E}" type="pres">
      <dgm:prSet presAssocID="{B3248DA7-3414-4061-97CD-F690B7A50A3F}" presName="root" presStyleCnt="0"/>
      <dgm:spPr/>
    </dgm:pt>
    <dgm:pt modelId="{500AD091-F368-494B-9FFE-839DAB25712C}" type="pres">
      <dgm:prSet presAssocID="{B3248DA7-3414-4061-97CD-F690B7A50A3F}" presName="rootComposite" presStyleCnt="0"/>
      <dgm:spPr/>
    </dgm:pt>
    <dgm:pt modelId="{BEE71A19-A10D-4228-83B9-C070974DA6E2}" type="pres">
      <dgm:prSet presAssocID="{B3248DA7-3414-4061-97CD-F690B7A50A3F}" presName="rootText" presStyleLbl="node1" presStyleIdx="0" presStyleCnt="2" custLinFactX="-36113" custLinFactNeighborX="-100000" custLinFactNeighborY="20965"/>
      <dgm:spPr/>
      <dgm:t>
        <a:bodyPr/>
        <a:lstStyle/>
        <a:p>
          <a:endParaRPr lang="en-US"/>
        </a:p>
      </dgm:t>
    </dgm:pt>
    <dgm:pt modelId="{02866DFC-CF6D-48D6-B1B7-34E2551BFB1D}" type="pres">
      <dgm:prSet presAssocID="{B3248DA7-3414-4061-97CD-F690B7A50A3F}" presName="rootConnector" presStyleLbl="node1" presStyleIdx="0" presStyleCnt="2"/>
      <dgm:spPr/>
      <dgm:t>
        <a:bodyPr/>
        <a:lstStyle/>
        <a:p>
          <a:endParaRPr lang="en-US"/>
        </a:p>
      </dgm:t>
    </dgm:pt>
    <dgm:pt modelId="{49B175E9-724F-41F8-8FD2-421B9ECE1323}" type="pres">
      <dgm:prSet presAssocID="{B3248DA7-3414-4061-97CD-F690B7A50A3F}" presName="childShape" presStyleCnt="0"/>
      <dgm:spPr/>
    </dgm:pt>
    <dgm:pt modelId="{11F45636-1A35-4616-88F6-7D3DDDFF50F2}" type="pres">
      <dgm:prSet presAssocID="{CE3F4C0E-6ADC-4B2E-B3A6-07B5E70B8AA6}" presName="Name13" presStyleLbl="parChTrans1D2" presStyleIdx="0" presStyleCnt="6"/>
      <dgm:spPr/>
      <dgm:t>
        <a:bodyPr/>
        <a:lstStyle/>
        <a:p>
          <a:endParaRPr lang="en-US"/>
        </a:p>
      </dgm:t>
    </dgm:pt>
    <dgm:pt modelId="{7E07413A-03CE-42A3-B5D1-CB4BE5AAC9CD}" type="pres">
      <dgm:prSet presAssocID="{84975E9C-6F66-4CB7-ABA5-D1BBB5ACB6BA}" presName="childText" presStyleLbl="bgAcc1" presStyleIdx="0" presStyleCnt="6" custScaleX="140999" custLinFactNeighborX="-7296" custLinFactNeighborY="88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E0EE3C-A52B-441F-8FC4-CC6E53D97712}" type="pres">
      <dgm:prSet presAssocID="{682E2964-5B90-4F80-9B07-919308E3899E}" presName="Name13" presStyleLbl="parChTrans1D2" presStyleIdx="1" presStyleCnt="6"/>
      <dgm:spPr/>
      <dgm:t>
        <a:bodyPr/>
        <a:lstStyle/>
        <a:p>
          <a:endParaRPr lang="en-US"/>
        </a:p>
      </dgm:t>
    </dgm:pt>
    <dgm:pt modelId="{D1A44E68-03E6-41E0-AFB7-E53D840AF3EB}" type="pres">
      <dgm:prSet presAssocID="{7F8124A7-8957-439E-A754-0848B7AA8FC1}" presName="childText" presStyleLbl="bgAcc1" presStyleIdx="1" presStyleCnt="6" custScaleX="143579" custScaleY="109262" custLinFactNeighborX="-6254" custLinFactNeighborY="-8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AF3CFB-ABF1-4FF3-BC5E-170FEFFDD770}" type="pres">
      <dgm:prSet presAssocID="{6423EA9A-75AC-4BA6-B1D3-02C2F2AF0AD7}" presName="Name13" presStyleLbl="parChTrans1D2" presStyleIdx="2" presStyleCnt="6"/>
      <dgm:spPr/>
      <dgm:t>
        <a:bodyPr/>
        <a:lstStyle/>
        <a:p>
          <a:endParaRPr lang="en-US"/>
        </a:p>
      </dgm:t>
    </dgm:pt>
    <dgm:pt modelId="{AEEE484A-DC3C-491D-9C0A-DA17EEA504A9}" type="pres">
      <dgm:prSet presAssocID="{6818BECF-3BD5-4C8B-AEF0-60126A37E8A4}" presName="childText" presStyleLbl="bgAcc1" presStyleIdx="2" presStyleCnt="6" custScaleX="136392" custLinFactNeighborX="-4224" custLinFactNeighborY="-7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C6C42-1C5A-4D04-88A8-FD2A9611202D}" type="pres">
      <dgm:prSet presAssocID="{224722A8-10A4-4E99-B7F2-5973AE32C9AA}" presName="root" presStyleCnt="0"/>
      <dgm:spPr/>
    </dgm:pt>
    <dgm:pt modelId="{A2671BDC-E683-4E41-9366-B6FFB4B64771}" type="pres">
      <dgm:prSet presAssocID="{224722A8-10A4-4E99-B7F2-5973AE32C9AA}" presName="rootComposite" presStyleCnt="0"/>
      <dgm:spPr/>
    </dgm:pt>
    <dgm:pt modelId="{F7F52A87-B7DC-4628-A4F2-DDAD17689A80}" type="pres">
      <dgm:prSet presAssocID="{224722A8-10A4-4E99-B7F2-5973AE32C9AA}" presName="rootText" presStyleLbl="node1" presStyleIdx="1" presStyleCnt="2" custScaleX="96929" custScaleY="104475" custLinFactNeighborX="27079" custLinFactNeighborY="5915"/>
      <dgm:spPr/>
      <dgm:t>
        <a:bodyPr/>
        <a:lstStyle/>
        <a:p>
          <a:endParaRPr lang="en-US"/>
        </a:p>
      </dgm:t>
    </dgm:pt>
    <dgm:pt modelId="{05CB6CB4-BAA9-4824-AFA3-F103B8A613D9}" type="pres">
      <dgm:prSet presAssocID="{224722A8-10A4-4E99-B7F2-5973AE32C9AA}" presName="rootConnector" presStyleLbl="node1" presStyleIdx="1" presStyleCnt="2"/>
      <dgm:spPr/>
      <dgm:t>
        <a:bodyPr/>
        <a:lstStyle/>
        <a:p>
          <a:endParaRPr lang="en-US"/>
        </a:p>
      </dgm:t>
    </dgm:pt>
    <dgm:pt modelId="{92CA7A4F-BFED-4FA2-8030-7DC408B43BBA}" type="pres">
      <dgm:prSet presAssocID="{224722A8-10A4-4E99-B7F2-5973AE32C9AA}" presName="childShape" presStyleCnt="0"/>
      <dgm:spPr/>
    </dgm:pt>
    <dgm:pt modelId="{E88078CD-E7A6-48AC-9134-835B8CAA9904}" type="pres">
      <dgm:prSet presAssocID="{C046AD34-8568-4CDC-A10E-7B3503938ABD}" presName="Name13" presStyleLbl="parChTrans1D2" presStyleIdx="3" presStyleCnt="6"/>
      <dgm:spPr/>
      <dgm:t>
        <a:bodyPr/>
        <a:lstStyle/>
        <a:p>
          <a:endParaRPr lang="en-US"/>
        </a:p>
      </dgm:t>
    </dgm:pt>
    <dgm:pt modelId="{C014BD33-9398-4FD5-8FB1-7F1C0F1FCAF1}" type="pres">
      <dgm:prSet presAssocID="{F003768B-11FD-4833-94B1-F7CC3C46172B}" presName="childText" presStyleLbl="bgAcc1" presStyleIdx="3" presStyleCnt="6" custLinFactX="26558" custLinFactNeighborX="100000" custLinFactNeighborY="6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74639-3A49-4F9E-B501-7799C106B1FF}" type="pres">
      <dgm:prSet presAssocID="{0069F145-3D50-4D9E-ABAD-F167C70C1054}" presName="Name13" presStyleLbl="parChTrans1D2" presStyleIdx="4" presStyleCnt="6"/>
      <dgm:spPr/>
      <dgm:t>
        <a:bodyPr/>
        <a:lstStyle/>
        <a:p>
          <a:endParaRPr lang="en-US"/>
        </a:p>
      </dgm:t>
    </dgm:pt>
    <dgm:pt modelId="{D2FC77A4-37CA-4390-90C0-72DB3FA1C0A9}" type="pres">
      <dgm:prSet presAssocID="{E6B0C28E-64C1-4DCB-935C-EB82F59BCC8A}" presName="childText" presStyleLbl="bgAcc1" presStyleIdx="4" presStyleCnt="6" custLinFactX="24502" custLinFactNeighborX="100000" custLinFactNeighborY="5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8B059A-052E-46F8-BF7D-1D92790C34F1}" type="pres">
      <dgm:prSet presAssocID="{A8F23493-56CA-4216-A4B7-48C90EEFF16C}" presName="Name13" presStyleLbl="parChTrans1D2" presStyleIdx="5" presStyleCnt="6"/>
      <dgm:spPr/>
      <dgm:t>
        <a:bodyPr/>
        <a:lstStyle/>
        <a:p>
          <a:endParaRPr lang="en-US"/>
        </a:p>
      </dgm:t>
    </dgm:pt>
    <dgm:pt modelId="{AD2C83D5-3170-403E-AE9D-C637442F92B1}" type="pres">
      <dgm:prSet presAssocID="{22F57223-8E75-480C-A204-20311069E937}" presName="childText" presStyleLbl="bgAcc1" presStyleIdx="5" presStyleCnt="6" custLinFactX="25354" custLinFactNeighborX="100000" custLinFactNeighborY="3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95EDFB-B21D-4D4F-9020-36B2E01905D8}" type="presOf" srcId="{E6B0C28E-64C1-4DCB-935C-EB82F59BCC8A}" destId="{D2FC77A4-37CA-4390-90C0-72DB3FA1C0A9}" srcOrd="0" destOrd="0" presId="urn:microsoft.com/office/officeart/2005/8/layout/hierarchy3"/>
    <dgm:cxn modelId="{9446E63C-F677-400B-B05D-83747A99742A}" srcId="{B3248DA7-3414-4061-97CD-F690B7A50A3F}" destId="{7F8124A7-8957-439E-A754-0848B7AA8FC1}" srcOrd="1" destOrd="0" parTransId="{682E2964-5B90-4F80-9B07-919308E3899E}" sibTransId="{3E7C1F4F-BA44-450C-9820-4871ED975347}"/>
    <dgm:cxn modelId="{D22E1B57-5850-4371-8828-39CB33938C69}" type="presOf" srcId="{CE3F4C0E-6ADC-4B2E-B3A6-07B5E70B8AA6}" destId="{11F45636-1A35-4616-88F6-7D3DDDFF50F2}" srcOrd="0" destOrd="0" presId="urn:microsoft.com/office/officeart/2005/8/layout/hierarchy3"/>
    <dgm:cxn modelId="{055377F7-9196-4EF9-9E89-EE772D47E8B8}" type="presOf" srcId="{84975E9C-6F66-4CB7-ABA5-D1BBB5ACB6BA}" destId="{7E07413A-03CE-42A3-B5D1-CB4BE5AAC9CD}" srcOrd="0" destOrd="0" presId="urn:microsoft.com/office/officeart/2005/8/layout/hierarchy3"/>
    <dgm:cxn modelId="{43DDB5F9-0F1B-4703-851D-758D60E4459E}" srcId="{CCC196E0-F816-46EE-B3AB-3F2891DCF4D3}" destId="{B3248DA7-3414-4061-97CD-F690B7A50A3F}" srcOrd="0" destOrd="0" parTransId="{55F76035-55F9-406E-A4DA-BD71615A7104}" sibTransId="{C5A4E785-1736-47CF-8B02-0FC61412CF94}"/>
    <dgm:cxn modelId="{69DE6971-B8E5-46A4-AAE3-599E07644E54}" srcId="{224722A8-10A4-4E99-B7F2-5973AE32C9AA}" destId="{E6B0C28E-64C1-4DCB-935C-EB82F59BCC8A}" srcOrd="1" destOrd="0" parTransId="{0069F145-3D50-4D9E-ABAD-F167C70C1054}" sibTransId="{5BA3A269-6887-44AA-B6D0-01262603922C}"/>
    <dgm:cxn modelId="{A0E5F99B-E6C9-4432-8E1E-8AC302780F23}" type="presOf" srcId="{6818BECF-3BD5-4C8B-AEF0-60126A37E8A4}" destId="{AEEE484A-DC3C-491D-9C0A-DA17EEA504A9}" srcOrd="0" destOrd="0" presId="urn:microsoft.com/office/officeart/2005/8/layout/hierarchy3"/>
    <dgm:cxn modelId="{B15F9497-8B6C-44D2-B3A7-9330856ED7C6}" srcId="{224722A8-10A4-4E99-B7F2-5973AE32C9AA}" destId="{22F57223-8E75-480C-A204-20311069E937}" srcOrd="2" destOrd="0" parTransId="{A8F23493-56CA-4216-A4B7-48C90EEFF16C}" sibTransId="{B60F6903-AEE8-4D49-ADBE-CBEB2DF7CECC}"/>
    <dgm:cxn modelId="{2E03F630-5CE6-4B1A-BAF7-A72E5CCA7A4B}" type="presOf" srcId="{224722A8-10A4-4E99-B7F2-5973AE32C9AA}" destId="{05CB6CB4-BAA9-4824-AFA3-F103B8A613D9}" srcOrd="1" destOrd="0" presId="urn:microsoft.com/office/officeart/2005/8/layout/hierarchy3"/>
    <dgm:cxn modelId="{B98BB3D9-FA94-4B83-8F6F-DD94B054B23D}" type="presOf" srcId="{22F57223-8E75-480C-A204-20311069E937}" destId="{AD2C83D5-3170-403E-AE9D-C637442F92B1}" srcOrd="0" destOrd="0" presId="urn:microsoft.com/office/officeart/2005/8/layout/hierarchy3"/>
    <dgm:cxn modelId="{4D8E191E-0153-4B21-B4E7-94F2DA094BD2}" type="presOf" srcId="{B3248DA7-3414-4061-97CD-F690B7A50A3F}" destId="{02866DFC-CF6D-48D6-B1B7-34E2551BFB1D}" srcOrd="1" destOrd="0" presId="urn:microsoft.com/office/officeart/2005/8/layout/hierarchy3"/>
    <dgm:cxn modelId="{5DD3776F-1447-4E78-9DBB-EA68B05BF68A}" type="presOf" srcId="{0069F145-3D50-4D9E-ABAD-F167C70C1054}" destId="{92474639-3A49-4F9E-B501-7799C106B1FF}" srcOrd="0" destOrd="0" presId="urn:microsoft.com/office/officeart/2005/8/layout/hierarchy3"/>
    <dgm:cxn modelId="{C3DBE20D-D8BC-4D3A-B1C5-09DD8ED4BC52}" type="presOf" srcId="{682E2964-5B90-4F80-9B07-919308E3899E}" destId="{FCE0EE3C-A52B-441F-8FC4-CC6E53D97712}" srcOrd="0" destOrd="0" presId="urn:microsoft.com/office/officeart/2005/8/layout/hierarchy3"/>
    <dgm:cxn modelId="{7CCA5371-3491-4F16-8C2F-C273A6DA0C06}" srcId="{B3248DA7-3414-4061-97CD-F690B7A50A3F}" destId="{6818BECF-3BD5-4C8B-AEF0-60126A37E8A4}" srcOrd="2" destOrd="0" parTransId="{6423EA9A-75AC-4BA6-B1D3-02C2F2AF0AD7}" sibTransId="{2B2F1ECE-CE5F-4EB9-B40C-F72CC6D0F1B2}"/>
    <dgm:cxn modelId="{919CC2E0-3EDD-470E-B0D0-5D9A1898054D}" type="presOf" srcId="{B3248DA7-3414-4061-97CD-F690B7A50A3F}" destId="{BEE71A19-A10D-4228-83B9-C070974DA6E2}" srcOrd="0" destOrd="0" presId="urn:microsoft.com/office/officeart/2005/8/layout/hierarchy3"/>
    <dgm:cxn modelId="{64CC0FEB-4BBA-43F1-83C3-FED82221C628}" type="presOf" srcId="{224722A8-10A4-4E99-B7F2-5973AE32C9AA}" destId="{F7F52A87-B7DC-4628-A4F2-DDAD17689A80}" srcOrd="0" destOrd="0" presId="urn:microsoft.com/office/officeart/2005/8/layout/hierarchy3"/>
    <dgm:cxn modelId="{46D66E41-F6DA-4F3F-91AD-9C3F17B0AF2A}" type="presOf" srcId="{6423EA9A-75AC-4BA6-B1D3-02C2F2AF0AD7}" destId="{7BAF3CFB-ABF1-4FF3-BC5E-170FEFFDD770}" srcOrd="0" destOrd="0" presId="urn:microsoft.com/office/officeart/2005/8/layout/hierarchy3"/>
    <dgm:cxn modelId="{BBC8C321-51E2-43D2-9BAB-62D507561D64}" srcId="{CCC196E0-F816-46EE-B3AB-3F2891DCF4D3}" destId="{224722A8-10A4-4E99-B7F2-5973AE32C9AA}" srcOrd="1" destOrd="0" parTransId="{39DBBA14-F550-4AC1-AD64-E85EC677F314}" sibTransId="{ED5FCA8E-42A5-45EF-9AF3-2F0BDFE9CF63}"/>
    <dgm:cxn modelId="{E1A6F3C6-0FC6-4484-AFA9-D81F7F2F5BC7}" srcId="{224722A8-10A4-4E99-B7F2-5973AE32C9AA}" destId="{F003768B-11FD-4833-94B1-F7CC3C46172B}" srcOrd="0" destOrd="0" parTransId="{C046AD34-8568-4CDC-A10E-7B3503938ABD}" sibTransId="{090828E0-B3A9-4CF9-9879-B28F938B2B1E}"/>
    <dgm:cxn modelId="{ACC7197C-0568-423E-AE77-B681850EDC90}" srcId="{B3248DA7-3414-4061-97CD-F690B7A50A3F}" destId="{84975E9C-6F66-4CB7-ABA5-D1BBB5ACB6BA}" srcOrd="0" destOrd="0" parTransId="{CE3F4C0E-6ADC-4B2E-B3A6-07B5E70B8AA6}" sibTransId="{A615EB3D-DEF5-4D32-89FD-F06924263459}"/>
    <dgm:cxn modelId="{B7B2D7BD-D2A0-4676-B331-10AC9BBA6B3A}" type="presOf" srcId="{CCC196E0-F816-46EE-B3AB-3F2891DCF4D3}" destId="{65B8B9BB-AE24-4354-BCB0-68C6797FC1BE}" srcOrd="0" destOrd="0" presId="urn:microsoft.com/office/officeart/2005/8/layout/hierarchy3"/>
    <dgm:cxn modelId="{277CA730-FBE9-4660-9CA1-B3840243F839}" type="presOf" srcId="{F003768B-11FD-4833-94B1-F7CC3C46172B}" destId="{C014BD33-9398-4FD5-8FB1-7F1C0F1FCAF1}" srcOrd="0" destOrd="0" presId="urn:microsoft.com/office/officeart/2005/8/layout/hierarchy3"/>
    <dgm:cxn modelId="{75CE6216-54A8-49AF-B555-CA70969FF322}" type="presOf" srcId="{7F8124A7-8957-439E-A754-0848B7AA8FC1}" destId="{D1A44E68-03E6-41E0-AFB7-E53D840AF3EB}" srcOrd="0" destOrd="0" presId="urn:microsoft.com/office/officeart/2005/8/layout/hierarchy3"/>
    <dgm:cxn modelId="{E76DE9FC-F4CC-4112-9AD7-41493C916C2F}" type="presOf" srcId="{A8F23493-56CA-4216-A4B7-48C90EEFF16C}" destId="{4D8B059A-052E-46F8-BF7D-1D92790C34F1}" srcOrd="0" destOrd="0" presId="urn:microsoft.com/office/officeart/2005/8/layout/hierarchy3"/>
    <dgm:cxn modelId="{1AA1D30B-86C3-473C-99D7-8E70D94D1C79}" type="presOf" srcId="{C046AD34-8568-4CDC-A10E-7B3503938ABD}" destId="{E88078CD-E7A6-48AC-9134-835B8CAA9904}" srcOrd="0" destOrd="0" presId="urn:microsoft.com/office/officeart/2005/8/layout/hierarchy3"/>
    <dgm:cxn modelId="{EF82519E-B299-4C11-BC41-5F70A09CD6B9}" type="presParOf" srcId="{65B8B9BB-AE24-4354-BCB0-68C6797FC1BE}" destId="{8CFD5831-CCB2-42E5-AC2D-0B2BABAED35E}" srcOrd="0" destOrd="0" presId="urn:microsoft.com/office/officeart/2005/8/layout/hierarchy3"/>
    <dgm:cxn modelId="{987DD936-51D8-4A8E-935E-7C825CEA76CF}" type="presParOf" srcId="{8CFD5831-CCB2-42E5-AC2D-0B2BABAED35E}" destId="{500AD091-F368-494B-9FFE-839DAB25712C}" srcOrd="0" destOrd="0" presId="urn:microsoft.com/office/officeart/2005/8/layout/hierarchy3"/>
    <dgm:cxn modelId="{55CC50FF-CD4B-4804-9CD2-5C6D0BDA0EE4}" type="presParOf" srcId="{500AD091-F368-494B-9FFE-839DAB25712C}" destId="{BEE71A19-A10D-4228-83B9-C070974DA6E2}" srcOrd="0" destOrd="0" presId="urn:microsoft.com/office/officeart/2005/8/layout/hierarchy3"/>
    <dgm:cxn modelId="{D6D14C31-35EA-44CD-B4C9-7299FF4CFC27}" type="presParOf" srcId="{500AD091-F368-494B-9FFE-839DAB25712C}" destId="{02866DFC-CF6D-48D6-B1B7-34E2551BFB1D}" srcOrd="1" destOrd="0" presId="urn:microsoft.com/office/officeart/2005/8/layout/hierarchy3"/>
    <dgm:cxn modelId="{B931EDFE-D6AB-401B-81B5-5190B02954E0}" type="presParOf" srcId="{8CFD5831-CCB2-42E5-AC2D-0B2BABAED35E}" destId="{49B175E9-724F-41F8-8FD2-421B9ECE1323}" srcOrd="1" destOrd="0" presId="urn:microsoft.com/office/officeart/2005/8/layout/hierarchy3"/>
    <dgm:cxn modelId="{3A9D7912-367D-498B-9D3B-8E48D89BCD57}" type="presParOf" srcId="{49B175E9-724F-41F8-8FD2-421B9ECE1323}" destId="{11F45636-1A35-4616-88F6-7D3DDDFF50F2}" srcOrd="0" destOrd="0" presId="urn:microsoft.com/office/officeart/2005/8/layout/hierarchy3"/>
    <dgm:cxn modelId="{0C38914D-4C36-4AD6-8108-656C9FF09799}" type="presParOf" srcId="{49B175E9-724F-41F8-8FD2-421B9ECE1323}" destId="{7E07413A-03CE-42A3-B5D1-CB4BE5AAC9CD}" srcOrd="1" destOrd="0" presId="urn:microsoft.com/office/officeart/2005/8/layout/hierarchy3"/>
    <dgm:cxn modelId="{8BAF409E-B7ED-4EA7-B1EA-A58A0AAD7589}" type="presParOf" srcId="{49B175E9-724F-41F8-8FD2-421B9ECE1323}" destId="{FCE0EE3C-A52B-441F-8FC4-CC6E53D97712}" srcOrd="2" destOrd="0" presId="urn:microsoft.com/office/officeart/2005/8/layout/hierarchy3"/>
    <dgm:cxn modelId="{6A0DB747-1E20-4BA1-93FC-E495B4EA65E1}" type="presParOf" srcId="{49B175E9-724F-41F8-8FD2-421B9ECE1323}" destId="{D1A44E68-03E6-41E0-AFB7-E53D840AF3EB}" srcOrd="3" destOrd="0" presId="urn:microsoft.com/office/officeart/2005/8/layout/hierarchy3"/>
    <dgm:cxn modelId="{9F145D1B-E152-409E-8179-6FCF92271E3E}" type="presParOf" srcId="{49B175E9-724F-41F8-8FD2-421B9ECE1323}" destId="{7BAF3CFB-ABF1-4FF3-BC5E-170FEFFDD770}" srcOrd="4" destOrd="0" presId="urn:microsoft.com/office/officeart/2005/8/layout/hierarchy3"/>
    <dgm:cxn modelId="{9C1D30E3-D7AB-4C9F-89BE-9AD0CC44552A}" type="presParOf" srcId="{49B175E9-724F-41F8-8FD2-421B9ECE1323}" destId="{AEEE484A-DC3C-491D-9C0A-DA17EEA504A9}" srcOrd="5" destOrd="0" presId="urn:microsoft.com/office/officeart/2005/8/layout/hierarchy3"/>
    <dgm:cxn modelId="{CE53B4DB-0269-4F15-BDD4-D753E76EEE54}" type="presParOf" srcId="{65B8B9BB-AE24-4354-BCB0-68C6797FC1BE}" destId="{A63C6C42-1C5A-4D04-88A8-FD2A9611202D}" srcOrd="1" destOrd="0" presId="urn:microsoft.com/office/officeart/2005/8/layout/hierarchy3"/>
    <dgm:cxn modelId="{F7FF8FEA-6B46-4E14-991C-1DB54288E3D2}" type="presParOf" srcId="{A63C6C42-1C5A-4D04-88A8-FD2A9611202D}" destId="{A2671BDC-E683-4E41-9366-B6FFB4B64771}" srcOrd="0" destOrd="0" presId="urn:microsoft.com/office/officeart/2005/8/layout/hierarchy3"/>
    <dgm:cxn modelId="{4FD357DF-723D-4E74-BB55-1B2F77D98E35}" type="presParOf" srcId="{A2671BDC-E683-4E41-9366-B6FFB4B64771}" destId="{F7F52A87-B7DC-4628-A4F2-DDAD17689A80}" srcOrd="0" destOrd="0" presId="urn:microsoft.com/office/officeart/2005/8/layout/hierarchy3"/>
    <dgm:cxn modelId="{AF73A514-3032-4ECA-A229-A6758330EF21}" type="presParOf" srcId="{A2671BDC-E683-4E41-9366-B6FFB4B64771}" destId="{05CB6CB4-BAA9-4824-AFA3-F103B8A613D9}" srcOrd="1" destOrd="0" presId="urn:microsoft.com/office/officeart/2005/8/layout/hierarchy3"/>
    <dgm:cxn modelId="{FFC0257F-B89F-4E71-96D8-07BF7C9FAD03}" type="presParOf" srcId="{A63C6C42-1C5A-4D04-88A8-FD2A9611202D}" destId="{92CA7A4F-BFED-4FA2-8030-7DC408B43BBA}" srcOrd="1" destOrd="0" presId="urn:microsoft.com/office/officeart/2005/8/layout/hierarchy3"/>
    <dgm:cxn modelId="{2B238E96-67E7-490D-BDD1-2331D2A535B9}" type="presParOf" srcId="{92CA7A4F-BFED-4FA2-8030-7DC408B43BBA}" destId="{E88078CD-E7A6-48AC-9134-835B8CAA9904}" srcOrd="0" destOrd="0" presId="urn:microsoft.com/office/officeart/2005/8/layout/hierarchy3"/>
    <dgm:cxn modelId="{D8308E22-EAC6-4442-B6E2-144785B30977}" type="presParOf" srcId="{92CA7A4F-BFED-4FA2-8030-7DC408B43BBA}" destId="{C014BD33-9398-4FD5-8FB1-7F1C0F1FCAF1}" srcOrd="1" destOrd="0" presId="urn:microsoft.com/office/officeart/2005/8/layout/hierarchy3"/>
    <dgm:cxn modelId="{2E74B74A-4845-4C1E-8A3F-509B01C58046}" type="presParOf" srcId="{92CA7A4F-BFED-4FA2-8030-7DC408B43BBA}" destId="{92474639-3A49-4F9E-B501-7799C106B1FF}" srcOrd="2" destOrd="0" presId="urn:microsoft.com/office/officeart/2005/8/layout/hierarchy3"/>
    <dgm:cxn modelId="{B0F013EC-25AA-405C-B3CD-F1E21B387AF6}" type="presParOf" srcId="{92CA7A4F-BFED-4FA2-8030-7DC408B43BBA}" destId="{D2FC77A4-37CA-4390-90C0-72DB3FA1C0A9}" srcOrd="3" destOrd="0" presId="urn:microsoft.com/office/officeart/2005/8/layout/hierarchy3"/>
    <dgm:cxn modelId="{136269E4-FBF8-4F44-B216-8FA173F633AA}" type="presParOf" srcId="{92CA7A4F-BFED-4FA2-8030-7DC408B43BBA}" destId="{4D8B059A-052E-46F8-BF7D-1D92790C34F1}" srcOrd="4" destOrd="0" presId="urn:microsoft.com/office/officeart/2005/8/layout/hierarchy3"/>
    <dgm:cxn modelId="{7EA08545-CAF6-4BA8-843E-32000ADB0CE8}" type="presParOf" srcId="{92CA7A4F-BFED-4FA2-8030-7DC408B43BBA}" destId="{AD2C83D5-3170-403E-AE9D-C637442F92B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040A4-138E-4870-A7B7-96A9CBEBAA27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D360A-9A2E-4CBC-834C-9780A18FF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4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6D360A-9A2E-4CBC-834C-9780A18FFA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47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1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996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D360A-9A2E-4CBC-834C-9780A18FF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282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D360A-9A2E-4CBC-834C-9780A18FF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659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D360A-9A2E-4CBC-834C-9780A18FF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2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567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30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6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9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57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BF5B8F-693D-452E-889C-EAB7173F04C8}" type="datetime1">
              <a:rPr lang="en-US"/>
              <a:pPr lvl="0"/>
              <a:t>4/13/2022</a:t>
            </a:fld>
            <a:endParaRPr lang="en-US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91A256-28C9-4752-96AC-6AA114808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1885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295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13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269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691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789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0031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83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05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709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224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252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787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F5B8F-693D-452E-889C-EAB7173F04C8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91A256-28C9-4752-96AC-6AA11480836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98594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518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8408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442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975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80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410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0332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5138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280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922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1199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7302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F5B8F-693D-452E-889C-EAB7173F04C8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91A256-28C9-4752-96AC-6AA11480836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413686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486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331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83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350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7451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6933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1642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9584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789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0006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3269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2971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F5B8F-693D-452E-889C-EAB7173F04C8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91A256-28C9-4752-96AC-6AA11480836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059886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40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349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4541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5808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051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9321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75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9216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495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1911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392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28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44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F5B8F-693D-452E-889C-EAB7173F04C8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91A256-28C9-4752-96AC-6AA11480836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73565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D7ADF-6406-4DBE-B73C-5BDD80B61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DE57EA-5937-4B60-9D52-8EAA727EB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4C117-6C71-4C9A-A49E-D1BC8CA7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6DE540-AA35-447D-9471-3A25D1FE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D2C4C-FE68-4246-B7C6-6D0983E0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1755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7BA26-5448-4BFC-A63C-98EDED08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A6EA0D-29EB-4915-BF58-32F9D71EA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34842-0877-4D3F-BF56-3D84F63F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152C67-8009-4EF6-ABE2-723F9D08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C85D81-4EBB-4EB8-990F-F8158DC5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334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B6553E-588C-416E-BB0A-04808FF7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037DAF-3D0A-4419-AABC-30EF141F3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37C0A-8BF0-4BA6-AC70-2C3CA6C0D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66DEA-236A-4346-9EA6-6D6F9C7C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F19550-AFC7-4854-B1CE-6E42585A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2059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400C9-429B-4334-8DE8-68D328C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A69C10-1753-43A5-8D14-E6629E684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138E05-423D-4B80-9243-F4949F7CE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77DC385-00EB-4CF3-9368-5510C41E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31AA853-6DE4-4FF8-BA49-2CC34050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76CFA6-41D6-47F0-B6DA-23B558752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199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669A6-E733-4E8C-B82E-7011FE97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94CD4B-114C-435D-894D-ADFE162F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00E732-29EF-4528-A899-FA5BFEA3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0AFCE2-C0AD-4972-B015-DD2042EA2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B73ECBC-BEB2-427D-9BBB-92CE7619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6163668-B793-4D64-BF05-DA62F623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59B8D49-778E-4372-A9E7-EEA3487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656BB0-8D99-4C26-969E-C91E4E8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5247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BD64D-2D72-4E46-8278-1DAF1158C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DBD5FFF-F175-4078-8FDD-88971F5D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E747CE-0D6B-4A64-840E-8E08FC83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9D18654-D9BD-47FB-A116-BBAA1EB5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4103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5980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9303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93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06D4D01-AE19-4802-9C5B-D5D9369C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E6EA8D-69FE-4E1D-8764-C7E8BBB6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D2782F6-70D0-4DFC-8747-1D9700429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9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3C3380-AF02-43D6-A4CE-C0B2B7F3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D6F447-1DD6-4807-ACF4-E35480B1C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21018D-FFBB-43F4-8E27-C7C0E94DE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84CED8-2EA7-4770-84DC-726F0519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0BA942-D7AF-40EC-B9AB-4BDD73D8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3932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4D5EF05-04DE-499A-B4DB-A2FFFF405A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5AB630-8A51-4E24-AAB0-FBBE7EA01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8B9095-2483-459A-9BF2-CF52B20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2A745E-4796-4AD4-8F60-C1390981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F4357-0FDA-4AC8-B1CB-8FCE4F15E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8177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Content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FB49C-2552-4AA9-A917-BEAB665BCF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12" y="451512"/>
            <a:ext cx="11288972" cy="514918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77F3086-34C7-4C66-A347-7A5D1C12CF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F5B8F-693D-452E-889C-EAB7173F04C8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xmlns="" id="{20B3E2D4-8A19-4DB0-A4BA-CFC40DF5B2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a footer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xmlns="" id="{1785C5A4-5048-43E9-B054-CCEBDD35E4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91A256-28C9-4752-96AC-6AA11480836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03344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FB037D-95BA-43AD-B7AC-BE2C40B4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813894-0368-49CF-B757-117D31B9D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344287-D047-42A8-AA36-FA9CCEE17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E97DE-8683-4901-8FE6-A9A36135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D002-E454-44EC-8FC5-BAC95C20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DD0A2B0-F4B1-4855-9748-C99F33AE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80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8373C-3C64-4558-882E-D93C0FEC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D97948-7AF1-43BC-B675-D94303D6E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C47BD-8680-4C0B-B6FA-967B41088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D2312-F1F0-4047-9853-7FDFD95C5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EF5141-7022-41B7-AD26-9C0304C5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57D07D-6DA7-4104-BE16-D30A3007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8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04BEF-626E-4AED-BFCF-28D552D6414F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ACFA0-3781-4969-A3AF-B3B4514FD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7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2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57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93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4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rgbClr val="C00000"/>
            </a:gs>
            <a:gs pos="31000">
              <a:schemeClr val="bg1">
                <a:shade val="63000"/>
                <a:satMod val="12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305285F-7325-43D2-A8B0-2CC585DB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A4619F-F8D6-4A6A-83C4-D812E927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DFF672-D13D-4FB0-B7E2-5B3D5A851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04BEF-626E-4AED-BFCF-28D552D6414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D5D556-0A59-40DF-B9EA-4A5744F37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4062E0-EC46-4C47-8393-05FED03D9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ACFA0-3781-4969-A3AF-B3B4514FDA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C1F23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C1F23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48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jpg"/><Relationship Id="rId7" Type="http://schemas.openxmlformats.org/officeDocument/2006/relationships/hyperlink" Target="https://commons.wikimedia.org/wiki/File:University_hat_icon.sv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3.png"/><Relationship Id="rId4" Type="http://schemas.openxmlformats.org/officeDocument/2006/relationships/image" Target="../media/image32.jpg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9.jpeg"/><Relationship Id="rId7" Type="http://schemas.openxmlformats.org/officeDocument/2006/relationships/image" Target="../media/image41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University_hat_icon.svg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jp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hyperlink" Target="https://commons.wikimedia.org/wiki/File:University_hat_icon.svg" TargetMode="Externa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50.jpeg"/><Relationship Id="rId7" Type="http://schemas.openxmlformats.org/officeDocument/2006/relationships/image" Target="../media/image51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commons.wikimedia.org/wiki/File:University_hat_icon.svg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University_hat_icon.svg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https://commons.wikimedia.org/wiki/File:Simpleicons_Places_tower-of-town.svg" TargetMode="External"/><Relationship Id="rId10" Type="http://schemas.openxmlformats.org/officeDocument/2006/relationships/image" Target="../media/image7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2.png"/><Relationship Id="rId7" Type="http://schemas.openxmlformats.org/officeDocument/2006/relationships/hyperlink" Target="https://commons.wikimedia.org/wiki/File:University_hat_icon.svg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64.png"/><Relationship Id="rId4" Type="http://schemas.openxmlformats.org/officeDocument/2006/relationships/hyperlink" Target="https://commons.wikimedia.org/wiki/File:University_hat_icon.svg" TargetMode="External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0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hyperlink" Target="https://commons.wikimedia.org/wiki/File:University_hat_icon.sv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commons.wikimedia.org/wiki/File:Uni-ico.svg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76.png"/><Relationship Id="rId18" Type="http://schemas.openxmlformats.org/officeDocument/2006/relationships/image" Target="../media/image81.jpeg"/><Relationship Id="rId3" Type="http://schemas.openxmlformats.org/officeDocument/2006/relationships/image" Target="../media/image15.jpg"/><Relationship Id="rId21" Type="http://schemas.openxmlformats.org/officeDocument/2006/relationships/image" Target="../media/image8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5.jpe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9.jpe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11" Type="http://schemas.openxmlformats.org/officeDocument/2006/relationships/hyperlink" Target="https://commons.wikimedia.org/wiki/File:Uni-ico.svg" TargetMode="External"/><Relationship Id="rId5" Type="http://schemas.openxmlformats.org/officeDocument/2006/relationships/diagramLayout" Target="../diagrams/layout1.xml"/><Relationship Id="rId15" Type="http://schemas.openxmlformats.org/officeDocument/2006/relationships/image" Target="../media/image78.png"/><Relationship Id="rId23" Type="http://schemas.openxmlformats.org/officeDocument/2006/relationships/image" Target="../media/image85.png"/><Relationship Id="rId10" Type="http://schemas.openxmlformats.org/officeDocument/2006/relationships/image" Target="../media/image1.png"/><Relationship Id="rId19" Type="http://schemas.openxmlformats.org/officeDocument/2006/relationships/image" Target="../media/image82.png"/><Relationship Id="rId4" Type="http://schemas.openxmlformats.org/officeDocument/2006/relationships/diagramData" Target="../diagrams/data1.xml"/><Relationship Id="rId9" Type="http://schemas.openxmlformats.org/officeDocument/2006/relationships/image" Target="../media/image73.png"/><Relationship Id="rId14" Type="http://schemas.openxmlformats.org/officeDocument/2006/relationships/image" Target="../media/image77.png"/><Relationship Id="rId22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5.jpg"/><Relationship Id="rId7" Type="http://schemas.openxmlformats.org/officeDocument/2006/relationships/diagramColors" Target="../diagrams/colors2.xml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2.xml"/><Relationship Id="rId11" Type="http://schemas.openxmlformats.org/officeDocument/2006/relationships/hyperlink" Target="https://commons.wikimedia.org/wiki/File:Uni-ico.svg" TargetMode="Externa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.png"/><Relationship Id="rId4" Type="http://schemas.openxmlformats.org/officeDocument/2006/relationships/diagramData" Target="../diagrams/data2.xml"/><Relationship Id="rId9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Uni-ico.svg" TargetMode="External"/><Relationship Id="rId13" Type="http://schemas.openxmlformats.org/officeDocument/2006/relationships/image" Target="../media/image91.jpg"/><Relationship Id="rId3" Type="http://schemas.openxmlformats.org/officeDocument/2006/relationships/image" Target="../media/image1.png"/><Relationship Id="rId12" Type="http://schemas.openxmlformats.org/officeDocument/2006/relationships/image" Target="../media/image90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9.jpg"/><Relationship Id="rId10" Type="http://schemas.openxmlformats.org/officeDocument/2006/relationships/image" Target="../media/image88.jpg"/><Relationship Id="rId9" Type="http://schemas.openxmlformats.org/officeDocument/2006/relationships/hyperlink" Target="https://commons.wikimedia.org/wiki/File:Uni-ico.svg" TargetMode="External"/><Relationship Id="rId14" Type="http://schemas.openxmlformats.org/officeDocument/2006/relationships/image" Target="../media/image92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Uni-ico.svg" TargetMode="External"/><Relationship Id="rId3" Type="http://schemas.openxmlformats.org/officeDocument/2006/relationships/image" Target="../media/image1.png"/><Relationship Id="rId12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Relationship Id="rId11" Type="http://schemas.openxmlformats.org/officeDocument/2006/relationships/image" Target="../media/image95.jpg"/><Relationship Id="rId10" Type="http://schemas.openxmlformats.org/officeDocument/2006/relationships/image" Target="../media/image94.jpg"/><Relationship Id="rId9" Type="http://schemas.openxmlformats.org/officeDocument/2006/relationships/image" Target="../media/image93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Uni-ico.svg" TargetMode="External"/><Relationship Id="rId3" Type="http://schemas.openxmlformats.org/officeDocument/2006/relationships/image" Target="../media/image96.png"/><Relationship Id="rId7" Type="http://schemas.openxmlformats.org/officeDocument/2006/relationships/image" Target="../media/image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1.emf"/><Relationship Id="rId4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emf"/><Relationship Id="rId7" Type="http://schemas.openxmlformats.org/officeDocument/2006/relationships/image" Target="../media/image10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hyperlink" Target="https://commons.wikimedia.org/wiki/File:University_hat_icon.sv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jpg"/><Relationship Id="rId7" Type="http://schemas.openxmlformats.org/officeDocument/2006/relationships/hyperlink" Target="https://commons.wikimedia.org/wiki/File:University_hat_icon.sv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commons.wikimedia.org/wiki/File:Uni-ico.svg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g"/><Relationship Id="rId7" Type="http://schemas.openxmlformats.org/officeDocument/2006/relationships/hyperlink" Target="https://commons.wikimedia.org/wiki/File:University_hat_icon.sv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commons.wikimedia.org/wiki/File:Uni-ico.sv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openxmlformats.org/officeDocument/2006/relationships/image" Target="../media/image27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Uni-ico.svg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bg1">
                <a:lumMod val="95000"/>
              </a:schemeClr>
            </a:gs>
            <a:gs pos="21000">
              <a:schemeClr val="bg2">
                <a:lumMod val="20000"/>
                <a:lumOff val="80000"/>
              </a:schemeClr>
            </a:gs>
            <a:gs pos="2000">
              <a:schemeClr val="tx1">
                <a:lumMod val="40000"/>
                <a:lumOff val="60000"/>
              </a:schemeClr>
            </a:gs>
            <a:gs pos="81000">
              <a:srgbClr val="C86868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75749F-F487-4EFB-ABC7-C1359590EB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F6285A5F-6712-47A0-8A11-F0DFF60D0D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FA6F8ABB-6C5D-4349-9E1B-198D1ABFA8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971ABA8-4CDB-4EEE-8C48-AA4FDB6507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FDF2-E320-4D6B-A9F0-D6FBF5DA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23" y="4687753"/>
            <a:ext cx="7869577" cy="17845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bg-BG" sz="3600" b="1" dirty="0">
                <a:solidFill>
                  <a:schemeClr val="bg1"/>
                </a:solidFill>
                <a:latin typeface="Century" panose="02040604050505020304" pitchFamily="18" charset="0"/>
              </a:rPr>
              <a:t>ТРАКИЙСКИ УНИВЕРСИТЕТ</a:t>
            </a:r>
            <a:br>
              <a:rPr lang="bg-BG" sz="3600" b="1" dirty="0">
                <a:solidFill>
                  <a:schemeClr val="bg1"/>
                </a:solidFill>
                <a:latin typeface="Century" panose="02040604050505020304" pitchFamily="18" charset="0"/>
              </a:rPr>
            </a:br>
            <a:r>
              <a:rPr lang="bg-BG" sz="3600" b="1" dirty="0">
                <a:solidFill>
                  <a:schemeClr val="bg1"/>
                </a:solidFill>
                <a:latin typeface="Century" panose="02040604050505020304" pitchFamily="18" charset="0"/>
              </a:rPr>
              <a:t>Стара Загора</a:t>
            </a:r>
            <a:endParaRPr lang="en-US" sz="3600" kern="12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AD463E1-6621-44B4-A995-C70A4631D3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A152F29E-C625-4313-96BF-5675B357C0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C2A5CB78-6497-4151-83B6-568BD27EC5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C385AC1-C3C3-4708-80F7-EE98521CE831}"/>
              </a:ext>
            </a:extLst>
          </p:cNvPr>
          <p:cNvSpPr/>
          <p:nvPr/>
        </p:nvSpPr>
        <p:spPr>
          <a:xfrm>
            <a:off x="5784612" y="1591712"/>
            <a:ext cx="32624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 panose="02040604050505020304" pitchFamily="18" charset="0"/>
              </a:rPr>
              <a:t>Университет на бъдещето!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 panose="02040604050505020304" pitchFamily="18" charset="0"/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C524702D-0811-4C0A-B53B-9CD4D0557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569" y="2408769"/>
            <a:ext cx="2404828" cy="240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20990"/>
      </p:ext>
    </p:extLst>
  </p:cSld>
  <p:clrMapOvr>
    <a:masterClrMapping/>
  </p:clrMapOvr>
  <p:transition spd="slow" advTm="3276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"/>
            <a:lum/>
          </a:blip>
          <a:srcRect/>
          <a:stretch>
            <a:fillRect l="-25000" t="-3000" r="-2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80358" cy="1263546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МЕДИЦИНСКИ</a:t>
            </a:r>
            <a:b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ФАКУЛТЕТ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3671035"/>
            <a:ext cx="6503933" cy="2841750"/>
          </a:xfrm>
        </p:spPr>
        <p:txBody>
          <a:bodyPr>
            <a:noAutofit/>
          </a:bodyPr>
          <a:lstStyle/>
          <a:p>
            <a:pPr marL="342900" lvl="0" indent="-28575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Разкрит като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Висш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медицински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институт за подготовка на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висши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кадри по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специалността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„Медицина” в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рамките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на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Медицинска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академия, с Решение на Министерския съвет от 08.04.1982 г.</a:t>
            </a:r>
          </a:p>
          <a:p>
            <a:pPr marL="342900" lvl="0" indent="-28575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dirty="0">
                <a:solidFill>
                  <a:schemeClr val="bg1"/>
                </a:solidFill>
                <a:latin typeface="Century" panose="02040604050505020304" pitchFamily="18" charset="0"/>
              </a:rPr>
              <a:t>От 1995 година част от структурата на Тракийски университет</a:t>
            </a:r>
            <a:endParaRPr lang="en-US" sz="1600" kern="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6BCAA474-36A6-4C69-BC04-EE9DE48AA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308" y="2683364"/>
            <a:ext cx="1913416" cy="23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2258"/>
      </p:ext>
    </p:extLst>
  </p:cSld>
  <p:clrMapOvr>
    <a:masterClrMapping/>
  </p:clrMapOvr>
  <p:transition spd="slow" advTm="7372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4000" t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" name="Rectangle 110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Google Shape;1414;p13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xmlns="" id="{2B72D2F3-2890-477B-AD8A-2470C896C634}"/>
              </a:ext>
            </a:extLst>
          </p:cNvPr>
          <p:cNvPicPr preferRelativeResize="0"/>
          <p:nvPr/>
        </p:nvPicPr>
        <p:blipFill rotWithShape="1">
          <a:blip r:embed="rId4"/>
          <a:srcRect l="15583" r="1219" b="1"/>
          <a:stretch/>
        </p:blipFill>
        <p:spPr>
          <a:xfrm>
            <a:off x="6440338" y="1361912"/>
            <a:ext cx="2237371" cy="201687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</p:spPr>
      </p:pic>
      <p:pic>
        <p:nvPicPr>
          <p:cNvPr id="76" name="Google Shape;1403;p12">
            <a:extLst>
              <a:ext uri="{FF2B5EF4-FFF2-40B4-BE49-F238E27FC236}">
                <a16:creationId xmlns:a16="http://schemas.microsoft.com/office/drawing/2014/main" xmlns="" id="{8ADE4EFC-0A54-45E7-8D46-CCC2A2E12DC4}"/>
              </a:ext>
            </a:extLst>
          </p:cNvPr>
          <p:cNvPicPr preferRelativeResize="0"/>
          <p:nvPr/>
        </p:nvPicPr>
        <p:blipFill rotWithShape="1">
          <a:blip r:embed="rId5"/>
          <a:srcRect t="26267" r="-2" b="1081"/>
          <a:stretch/>
        </p:blipFill>
        <p:spPr>
          <a:xfrm>
            <a:off x="8169325" y="525431"/>
            <a:ext cx="1524935" cy="1338481"/>
          </a:xfrm>
          <a:custGeom>
            <a:avLst/>
            <a:gdLst/>
            <a:ahLst/>
            <a:cxnLst/>
            <a:rect l="l" t="t" r="r" b="b"/>
            <a:pathLst>
              <a:path w="1366757" h="1232062">
                <a:moveTo>
                  <a:pt x="389939" y="0"/>
                </a:moveTo>
                <a:cubicBezTo>
                  <a:pt x="978131" y="0"/>
                  <a:pt x="978131" y="0"/>
                  <a:pt x="978131" y="0"/>
                </a:cubicBezTo>
                <a:cubicBezTo>
                  <a:pt x="1007891" y="0"/>
                  <a:pt x="1046404" y="21366"/>
                  <a:pt x="1062158" y="48072"/>
                </a:cubicBezTo>
                <a:cubicBezTo>
                  <a:pt x="1356254" y="566179"/>
                  <a:pt x="1356254" y="566179"/>
                  <a:pt x="1356254" y="566179"/>
                </a:cubicBezTo>
                <a:cubicBezTo>
                  <a:pt x="1370259" y="594666"/>
                  <a:pt x="1370259" y="637396"/>
                  <a:pt x="1356254" y="665884"/>
                </a:cubicBezTo>
                <a:cubicBezTo>
                  <a:pt x="1062158" y="1183990"/>
                  <a:pt x="1062158" y="1183990"/>
                  <a:pt x="1062158" y="1183990"/>
                </a:cubicBezTo>
                <a:cubicBezTo>
                  <a:pt x="1046404" y="1210698"/>
                  <a:pt x="1007891" y="1232062"/>
                  <a:pt x="978131" y="1232062"/>
                </a:cubicBezTo>
                <a:lnTo>
                  <a:pt x="389939" y="1232062"/>
                </a:lnTo>
                <a:cubicBezTo>
                  <a:pt x="358429" y="1232062"/>
                  <a:pt x="319917" y="1210698"/>
                  <a:pt x="305913" y="1183990"/>
                </a:cubicBezTo>
                <a:cubicBezTo>
                  <a:pt x="11817" y="665884"/>
                  <a:pt x="11817" y="665884"/>
                  <a:pt x="11817" y="665884"/>
                </a:cubicBezTo>
                <a:cubicBezTo>
                  <a:pt x="-3939" y="637396"/>
                  <a:pt x="-3939" y="594666"/>
                  <a:pt x="11817" y="566179"/>
                </a:cubicBezTo>
                <a:cubicBezTo>
                  <a:pt x="305913" y="48072"/>
                  <a:pt x="305913" y="48072"/>
                  <a:pt x="305913" y="48072"/>
                </a:cubicBezTo>
                <a:cubicBezTo>
                  <a:pt x="319917" y="21366"/>
                  <a:pt x="358429" y="0"/>
                  <a:pt x="389939" y="0"/>
                </a:cubicBez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7CAEDBB-A4B9-4C6B-A330-2EF039F7085A}"/>
              </a:ext>
            </a:extLst>
          </p:cNvPr>
          <p:cNvSpPr/>
          <p:nvPr/>
        </p:nvSpPr>
        <p:spPr>
          <a:xfrm>
            <a:off x="239952" y="1540193"/>
            <a:ext cx="4909637" cy="40406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400"/>
              <a:tabLst/>
              <a:defRPr/>
            </a:pP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МЕДИЦИНА</a:t>
            </a:r>
            <a:endParaRPr kumimoji="0" lang="en-US" sz="16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entury" panose="02040604050505020304" pitchFamily="18" charset="0"/>
              <a:sym typeface="Arial Narrow"/>
            </a:endParaRP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kumimoji="0" lang="en-US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УПРАВЛЕНИЕ НА ЗДРАВНИТЕ ГРИЖИ</a:t>
            </a: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kumimoji="0" lang="en-US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ОРГАНИЗАЦИЯ И УПРАВЛЕНИЕ НА СОЦИАЛНАТА СФЕРА </a:t>
            </a: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kumimoji="0" lang="en-US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МЕДИЦИНСКА СЕСТРА</a:t>
            </a:r>
            <a:endParaRPr lang="en-US" sz="1600" dirty="0">
              <a:latin typeface="Century" panose="02040604050505020304" pitchFamily="18" charset="0"/>
              <a:sym typeface="Arial Narrow"/>
            </a:endParaRP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kumimoji="0" lang="en-US" sz="16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АКУШЕРКА</a:t>
            </a: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ЛЕКАРСКИ АСИСТЕНТ</a:t>
            </a: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lang="bg-BG" sz="1600" dirty="0" smtClean="0">
                <a:latin typeface="Century" panose="02040604050505020304" pitchFamily="18" charset="0"/>
                <a:sym typeface="Arial Narrow"/>
              </a:rPr>
              <a:t>КИНЕЗИТЕРАПИЯ </a:t>
            </a:r>
            <a:endParaRPr kumimoji="0" lang="en-US" sz="16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entury" panose="02040604050505020304" pitchFamily="18" charset="0"/>
              <a:sym typeface="Arial Narrow"/>
            </a:endParaRPr>
          </a:p>
          <a:p>
            <a:pPr marL="514350" marR="0" lvl="0" indent="-285750" fontAlgn="auto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СОЦИАЛНИ ДЕЙНОСТИ</a:t>
            </a:r>
            <a:endParaRPr kumimoji="0" lang="en-US" sz="16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Century" panose="02040604050505020304" pitchFamily="18" charset="0"/>
            </a:endParaRPr>
          </a:p>
        </p:txBody>
      </p:sp>
      <p:pic>
        <p:nvPicPr>
          <p:cNvPr id="83" name="Google Shape;1404;p12" descr="A group of people in a room&#10;&#10;Description automatically generated">
            <a:extLst>
              <a:ext uri="{FF2B5EF4-FFF2-40B4-BE49-F238E27FC236}">
                <a16:creationId xmlns:a16="http://schemas.microsoft.com/office/drawing/2014/main" xmlns="" id="{DEDBD424-6500-4F3B-8725-55C359680DF6}"/>
              </a:ext>
            </a:extLst>
          </p:cNvPr>
          <p:cNvPicPr preferRelativeResize="0"/>
          <p:nvPr/>
        </p:nvPicPr>
        <p:blipFill rotWithShape="1">
          <a:blip r:embed="rId8"/>
          <a:srcRect l="2155" r="11874" b="1"/>
          <a:stretch/>
        </p:blipFill>
        <p:spPr>
          <a:xfrm>
            <a:off x="6785540" y="1952925"/>
            <a:ext cx="4909636" cy="4290631"/>
          </a:xfrm>
          <a:custGeom>
            <a:avLst/>
            <a:gdLst/>
            <a:ahLst/>
            <a:cxnLst/>
            <a:rect l="l" t="t" r="r" b="b"/>
            <a:pathLst>
              <a:path w="5261049" h="4597738">
                <a:moveTo>
                  <a:pt x="0" y="2548727"/>
                </a:moveTo>
                <a:lnTo>
                  <a:pt x="4223" y="2552528"/>
                </a:lnTo>
                <a:cubicBezTo>
                  <a:pt x="286053" y="3034940"/>
                  <a:pt x="286053" y="3034940"/>
                  <a:pt x="286053" y="3034940"/>
                </a:cubicBezTo>
                <a:lnTo>
                  <a:pt x="289264" y="3049748"/>
                </a:lnTo>
                <a:close/>
                <a:moveTo>
                  <a:pt x="1949531" y="0"/>
                </a:moveTo>
                <a:lnTo>
                  <a:pt x="2087034" y="0"/>
                </a:lnTo>
                <a:cubicBezTo>
                  <a:pt x="3768448" y="0"/>
                  <a:pt x="3768448" y="0"/>
                  <a:pt x="3768448" y="0"/>
                </a:cubicBezTo>
                <a:cubicBezTo>
                  <a:pt x="3882745" y="0"/>
                  <a:pt x="4030662" y="79730"/>
                  <a:pt x="4091172" y="179392"/>
                </a:cubicBezTo>
                <a:cubicBezTo>
                  <a:pt x="5220708" y="2112834"/>
                  <a:pt x="5220708" y="2112834"/>
                  <a:pt x="5220708" y="2112834"/>
                </a:cubicBezTo>
                <a:cubicBezTo>
                  <a:pt x="5274497" y="2219140"/>
                  <a:pt x="5274497" y="2378598"/>
                  <a:pt x="5220708" y="2484906"/>
                </a:cubicBezTo>
                <a:cubicBezTo>
                  <a:pt x="4091172" y="4418346"/>
                  <a:pt x="4091172" y="4418346"/>
                  <a:pt x="4091172" y="4418346"/>
                </a:cubicBezTo>
                <a:cubicBezTo>
                  <a:pt x="4030662" y="4518010"/>
                  <a:pt x="3882745" y="4597738"/>
                  <a:pt x="3768448" y="4597738"/>
                </a:cubicBezTo>
                <a:lnTo>
                  <a:pt x="1509373" y="4597738"/>
                </a:lnTo>
                <a:cubicBezTo>
                  <a:pt x="1388352" y="4597738"/>
                  <a:pt x="1240437" y="4518010"/>
                  <a:pt x="1186650" y="4418346"/>
                </a:cubicBezTo>
                <a:cubicBezTo>
                  <a:pt x="57113" y="2484906"/>
                  <a:pt x="57113" y="2484906"/>
                  <a:pt x="57113" y="2484906"/>
                </a:cubicBezTo>
                <a:cubicBezTo>
                  <a:pt x="-3400" y="2378598"/>
                  <a:pt x="-3400" y="2219140"/>
                  <a:pt x="57113" y="2112834"/>
                </a:cubicBezTo>
                <a:cubicBezTo>
                  <a:pt x="127709" y="1991994"/>
                  <a:pt x="193893" y="1878706"/>
                  <a:pt x="255940" y="1772499"/>
                </a:cubicBezTo>
                <a:lnTo>
                  <a:pt x="340918" y="1627041"/>
                </a:lnTo>
                <a:lnTo>
                  <a:pt x="1409802" y="1627041"/>
                </a:lnTo>
                <a:cubicBezTo>
                  <a:pt x="1468457" y="1627041"/>
                  <a:pt x="1544365" y="1586126"/>
                  <a:pt x="1575418" y="1534980"/>
                </a:cubicBezTo>
                <a:cubicBezTo>
                  <a:pt x="1575418" y="1534980"/>
                  <a:pt x="1575418" y="1534980"/>
                  <a:pt x="2155075" y="542774"/>
                </a:cubicBezTo>
                <a:cubicBezTo>
                  <a:pt x="2182678" y="488219"/>
                  <a:pt x="2182678" y="406388"/>
                  <a:pt x="2155075" y="351833"/>
                </a:cubicBezTo>
                <a:cubicBezTo>
                  <a:pt x="2155075" y="351833"/>
                  <a:pt x="2155075" y="351833"/>
                  <a:pt x="1966715" y="29414"/>
                </a:cubicBezTo>
                <a:close/>
              </a:path>
            </a:pathLst>
          </a:custGeom>
        </p:spPr>
      </p:pic>
      <p:pic>
        <p:nvPicPr>
          <p:cNvPr id="28" name="Google Shape;1413;p13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xmlns="" id="{BF0693C6-76BE-48E5-A17E-E45889A68ADF}"/>
              </a:ext>
            </a:extLst>
          </p:cNvPr>
          <p:cNvPicPr preferRelativeResize="0"/>
          <p:nvPr/>
        </p:nvPicPr>
        <p:blipFill rotWithShape="1">
          <a:blip r:embed="rId9"/>
          <a:srcRect l="18175" r="8061" b="8"/>
          <a:stretch/>
        </p:blipFill>
        <p:spPr>
          <a:xfrm>
            <a:off x="4945820" y="4152232"/>
            <a:ext cx="2300360" cy="2028392"/>
          </a:xfrm>
          <a:custGeom>
            <a:avLst/>
            <a:gdLst/>
            <a:ahLst/>
            <a:cxnLst/>
            <a:rect l="l" t="t" r="r" b="b"/>
            <a:pathLst>
              <a:path w="1823077" h="1643411">
                <a:moveTo>
                  <a:pt x="520128" y="0"/>
                </a:moveTo>
                <a:cubicBezTo>
                  <a:pt x="1304700" y="0"/>
                  <a:pt x="1304700" y="0"/>
                  <a:pt x="1304700" y="0"/>
                </a:cubicBezTo>
                <a:cubicBezTo>
                  <a:pt x="1344396" y="0"/>
                  <a:pt x="1395767" y="28499"/>
                  <a:pt x="1416781" y="64122"/>
                </a:cubicBezTo>
                <a:cubicBezTo>
                  <a:pt x="1809067" y="755209"/>
                  <a:pt x="1809067" y="755209"/>
                  <a:pt x="1809067" y="755209"/>
                </a:cubicBezTo>
                <a:cubicBezTo>
                  <a:pt x="1827748" y="793207"/>
                  <a:pt x="1827748" y="850204"/>
                  <a:pt x="1809067" y="888203"/>
                </a:cubicBezTo>
                <a:cubicBezTo>
                  <a:pt x="1416781" y="1579289"/>
                  <a:pt x="1416781" y="1579289"/>
                  <a:pt x="1416781" y="1579289"/>
                </a:cubicBezTo>
                <a:cubicBezTo>
                  <a:pt x="1395767" y="1614914"/>
                  <a:pt x="1344396" y="1643411"/>
                  <a:pt x="1304700" y="1643411"/>
                </a:cubicBezTo>
                <a:lnTo>
                  <a:pt x="520128" y="1643411"/>
                </a:lnTo>
                <a:cubicBezTo>
                  <a:pt x="478098" y="1643411"/>
                  <a:pt x="426728" y="1614914"/>
                  <a:pt x="408048" y="1579289"/>
                </a:cubicBezTo>
                <a:cubicBezTo>
                  <a:pt x="15762" y="888203"/>
                  <a:pt x="15762" y="888203"/>
                  <a:pt x="15762" y="888203"/>
                </a:cubicBezTo>
                <a:cubicBezTo>
                  <a:pt x="-5254" y="850204"/>
                  <a:pt x="-5254" y="793207"/>
                  <a:pt x="15762" y="755209"/>
                </a:cubicBezTo>
                <a:cubicBezTo>
                  <a:pt x="408048" y="64122"/>
                  <a:pt x="408048" y="64122"/>
                  <a:pt x="408048" y="64122"/>
                </a:cubicBezTo>
                <a:cubicBezTo>
                  <a:pt x="426728" y="28499"/>
                  <a:pt x="478098" y="0"/>
                  <a:pt x="5201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3639289"/>
      </p:ext>
    </p:extLst>
  </p:cSld>
  <p:clrMapOvr>
    <a:masterClrMapping/>
  </p:clrMapOvr>
  <p:transition spd="slow" advTm="8733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l="-7000" t="-4000" r="-2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854799" cy="1263546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ПЕДАГОГИЧЕСКИ</a:t>
            </a:r>
            <a:b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ФАКУЛТЕТ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3671035"/>
            <a:ext cx="6503933" cy="2841750"/>
          </a:xfrm>
        </p:spPr>
        <p:txBody>
          <a:bodyPr>
            <a:noAutofit/>
          </a:bodyPr>
          <a:lstStyle/>
          <a:p>
            <a:pPr marL="342900" lvl="0" indent="-28575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6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0 годишна история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342900" lvl="0" indent="-28575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Създаден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с Постановление на Министерския съвет от 03.07.2002 година 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CA6CAFF2-9353-42CF-96FF-5AC4CE30F7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065" y="2766551"/>
            <a:ext cx="2163902" cy="22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84643"/>
      </p:ext>
    </p:extLst>
  </p:cSld>
  <p:clrMapOvr>
    <a:masterClrMapping/>
  </p:clrMapOvr>
  <p:transition spd="slow" advTm="599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"/>
            <a:lum/>
          </a:blip>
          <a:srcRect/>
          <a:stretch>
            <a:fillRect l="-6000" t="-6000" r="-3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1449;p16">
            <a:extLst>
              <a:ext uri="{FF2B5EF4-FFF2-40B4-BE49-F238E27FC236}">
                <a16:creationId xmlns:a16="http://schemas.microsoft.com/office/drawing/2014/main" xmlns="" id="{4712B00E-63ED-4599-9B6D-F646BE2A319B}"/>
              </a:ext>
            </a:extLst>
          </p:cNvPr>
          <p:cNvPicPr preferRelativeResize="0"/>
          <p:nvPr/>
        </p:nvPicPr>
        <p:blipFill rotWithShape="1">
          <a:blip r:embed="rId3"/>
          <a:srcRect l="23202" r="2752" b="2"/>
          <a:stretch/>
        </p:blipFill>
        <p:spPr>
          <a:xfrm>
            <a:off x="6464613" y="1321666"/>
            <a:ext cx="2237371" cy="2067088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</p:spPr>
      </p:pic>
      <p:pic>
        <p:nvPicPr>
          <p:cNvPr id="9" name="Google Shape;1464;p19">
            <a:extLst>
              <a:ext uri="{FF2B5EF4-FFF2-40B4-BE49-F238E27FC236}">
                <a16:creationId xmlns:a16="http://schemas.microsoft.com/office/drawing/2014/main" xmlns="" id="{3EB3AC1A-37CC-4141-B7AC-796C252DF7AC}"/>
              </a:ext>
            </a:extLst>
          </p:cNvPr>
          <p:cNvPicPr preferRelativeResize="0"/>
          <p:nvPr/>
        </p:nvPicPr>
        <p:blipFill rotWithShape="1">
          <a:blip r:embed="rId4"/>
          <a:srcRect l="23966" r="2266" b="4"/>
          <a:stretch/>
        </p:blipFill>
        <p:spPr>
          <a:xfrm>
            <a:off x="8145047" y="418114"/>
            <a:ext cx="1702959" cy="1451218"/>
          </a:xfrm>
          <a:custGeom>
            <a:avLst/>
            <a:gdLst/>
            <a:ahLst/>
            <a:cxnLst/>
            <a:rect l="l" t="t" r="r" b="b"/>
            <a:pathLst>
              <a:path w="1366757" h="1232062">
                <a:moveTo>
                  <a:pt x="389939" y="0"/>
                </a:moveTo>
                <a:cubicBezTo>
                  <a:pt x="978131" y="0"/>
                  <a:pt x="978131" y="0"/>
                  <a:pt x="978131" y="0"/>
                </a:cubicBezTo>
                <a:cubicBezTo>
                  <a:pt x="1007891" y="0"/>
                  <a:pt x="1046404" y="21366"/>
                  <a:pt x="1062158" y="48072"/>
                </a:cubicBezTo>
                <a:cubicBezTo>
                  <a:pt x="1356254" y="566179"/>
                  <a:pt x="1356254" y="566179"/>
                  <a:pt x="1356254" y="566179"/>
                </a:cubicBezTo>
                <a:cubicBezTo>
                  <a:pt x="1370259" y="594666"/>
                  <a:pt x="1370259" y="637396"/>
                  <a:pt x="1356254" y="665884"/>
                </a:cubicBezTo>
                <a:cubicBezTo>
                  <a:pt x="1062158" y="1183990"/>
                  <a:pt x="1062158" y="1183990"/>
                  <a:pt x="1062158" y="1183990"/>
                </a:cubicBezTo>
                <a:cubicBezTo>
                  <a:pt x="1046404" y="1210698"/>
                  <a:pt x="1007891" y="1232062"/>
                  <a:pt x="978131" y="1232062"/>
                </a:cubicBezTo>
                <a:lnTo>
                  <a:pt x="389939" y="1232062"/>
                </a:lnTo>
                <a:cubicBezTo>
                  <a:pt x="358429" y="1232062"/>
                  <a:pt x="319917" y="1210698"/>
                  <a:pt x="305913" y="1183990"/>
                </a:cubicBezTo>
                <a:cubicBezTo>
                  <a:pt x="11817" y="665884"/>
                  <a:pt x="11817" y="665884"/>
                  <a:pt x="11817" y="665884"/>
                </a:cubicBezTo>
                <a:cubicBezTo>
                  <a:pt x="-3939" y="637396"/>
                  <a:pt x="-3939" y="594666"/>
                  <a:pt x="11817" y="566179"/>
                </a:cubicBezTo>
                <a:cubicBezTo>
                  <a:pt x="305913" y="48072"/>
                  <a:pt x="305913" y="48072"/>
                  <a:pt x="305913" y="48072"/>
                </a:cubicBezTo>
                <a:cubicBezTo>
                  <a:pt x="319917" y="21366"/>
                  <a:pt x="358429" y="0"/>
                  <a:pt x="389939" y="0"/>
                </a:cubicBezTo>
                <a:close/>
              </a:path>
            </a:pathLst>
          </a:cu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D54E022-A460-43CF-8601-81EFA75A85C6}"/>
              </a:ext>
            </a:extLst>
          </p:cNvPr>
          <p:cNvSpPr/>
          <p:nvPr/>
        </p:nvSpPr>
        <p:spPr>
          <a:xfrm>
            <a:off x="176985" y="327062"/>
            <a:ext cx="5141606" cy="5301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400"/>
              <a:tabLst/>
              <a:defRPr/>
            </a:pP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514350" marR="0" lvl="0" indent="-285750" fontAlgn="auto">
              <a:lnSpc>
                <a:spcPct val="160000"/>
              </a:lnSpc>
              <a:spcBef>
                <a:spcPts val="480"/>
              </a:spcBef>
              <a:spcAft>
                <a:spcPts val="0"/>
              </a:spcAft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tabLst/>
              <a:defRPr/>
            </a:pPr>
            <a:r>
              <a:rPr lang="en-US" sz="1600" dirty="0">
                <a:latin typeface="Century" panose="02040604050505020304" pitchFamily="18" charset="0"/>
              </a:rPr>
              <a:t>СОЦИАЛНА ПЕДАГОГИКА </a:t>
            </a: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latin typeface="Century" panose="02040604050505020304" pitchFamily="18" charset="0"/>
                <a:sym typeface="Calibri"/>
              </a:rPr>
              <a:t>ПРЕДУЧИЛИЩНА И НАЧАЛНА УЧИЛИЩНА ПЕДАГОГИКА</a:t>
            </a:r>
            <a:endParaRPr lang="en-US" sz="1600" dirty="0">
              <a:latin typeface="Century" panose="02040604050505020304" pitchFamily="18" charset="0"/>
            </a:endParaRP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latin typeface="Century" panose="02040604050505020304" pitchFamily="18" charset="0"/>
                <a:sym typeface="Calibri"/>
              </a:rPr>
              <a:t>СПЕЦИАЛНА ПЕДАГОГИКА</a:t>
            </a: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latin typeface="Century" panose="02040604050505020304" pitchFamily="18" charset="0"/>
              </a:rPr>
              <a:t>НАЧАЛНА УЧИЛИЩНА ПЕДАГОГИКА С ЧУЖД ЕЗИК</a:t>
            </a: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latin typeface="Century" panose="02040604050505020304" pitchFamily="18" charset="0"/>
                <a:sym typeface="Calibri"/>
              </a:rPr>
              <a:t>ПЕДАГОГИКА НА ОБУЧЕНИЕТО ПО ИНФОРМАЦИОННИ ТЕХНОЛОГИИ</a:t>
            </a: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latin typeface="Century" panose="02040604050505020304" pitchFamily="18" charset="0"/>
                <a:sym typeface="Calibri"/>
              </a:rPr>
              <a:t>ПЕДАГОГИКА НА ОБУЧЕНИЕТО ПО ИЗОБРАЗИТЕЛНО ИЗКУСТВО И ГРАФИЧЕН 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ДИЗАЙН</a:t>
            </a:r>
            <a:endParaRPr lang="bg-BG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r>
              <a:rPr lang="en-US" sz="1600" dirty="0">
                <a:solidFill>
                  <a:srgbClr val="8C1F23"/>
                </a:solidFill>
                <a:latin typeface="Century" panose="02040604050505020304" pitchFamily="18" charset="0"/>
                <a:sym typeface="Calibri"/>
              </a:rPr>
              <a:t>ПЕДАГОГИКА НА ОБУЧЕНИЕТО </a:t>
            </a:r>
            <a:r>
              <a:rPr lang="en-US" sz="1600" dirty="0" smtClean="0">
                <a:solidFill>
                  <a:srgbClr val="8C1F23"/>
                </a:solidFill>
                <a:latin typeface="Century" panose="02040604050505020304" pitchFamily="18" charset="0"/>
                <a:sym typeface="Calibri"/>
              </a:rPr>
              <a:t>ПО</a:t>
            </a:r>
            <a:r>
              <a:rPr lang="bg-BG" sz="1600" dirty="0" smtClean="0">
                <a:solidFill>
                  <a:srgbClr val="8C1F23"/>
                </a:solidFill>
                <a:latin typeface="Century" panose="02040604050505020304" pitchFamily="18" charset="0"/>
                <a:sym typeface="Calibri"/>
              </a:rPr>
              <a:t> ФИЗИ</a:t>
            </a:r>
            <a:r>
              <a:rPr lang="en-US" sz="1600" dirty="0">
                <a:solidFill>
                  <a:srgbClr val="8C1F23"/>
                </a:solidFill>
                <a:latin typeface="Century" panose="02040604050505020304" pitchFamily="18" charset="0"/>
                <a:sym typeface="Calibri"/>
              </a:rPr>
              <a:t>Ч</a:t>
            </a:r>
            <a:r>
              <a:rPr lang="bg-BG" sz="1600" dirty="0" smtClean="0">
                <a:solidFill>
                  <a:srgbClr val="8C1F23"/>
                </a:solidFill>
                <a:latin typeface="Century" panose="02040604050505020304" pitchFamily="18" charset="0"/>
                <a:sym typeface="Calibri"/>
              </a:rPr>
              <a:t>ЕСКО ВЪЗПИТАНИЕ</a:t>
            </a:r>
          </a:p>
          <a:p>
            <a:pPr marL="22860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defRPr/>
            </a:pPr>
            <a:endParaRPr lang="bg-BG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>
              <a:lnSpc>
                <a:spcPct val="16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defRPr/>
            </a:pP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7" name="Google Shape;1448;p16">
            <a:extLst>
              <a:ext uri="{FF2B5EF4-FFF2-40B4-BE49-F238E27FC236}">
                <a16:creationId xmlns:a16="http://schemas.microsoft.com/office/drawing/2014/main" xmlns="" id="{743434CC-2165-4B85-861E-B9F28028332C}"/>
              </a:ext>
            </a:extLst>
          </p:cNvPr>
          <p:cNvPicPr preferRelativeResize="0"/>
          <p:nvPr/>
        </p:nvPicPr>
        <p:blipFill rotWithShape="1">
          <a:blip r:embed="rId7"/>
          <a:srcRect l="6211" r="17410" b="1"/>
          <a:stretch/>
        </p:blipFill>
        <p:spPr>
          <a:xfrm>
            <a:off x="6785540" y="1952925"/>
            <a:ext cx="4909636" cy="4290631"/>
          </a:xfrm>
          <a:custGeom>
            <a:avLst/>
            <a:gdLst/>
            <a:ahLst/>
            <a:cxnLst/>
            <a:rect l="l" t="t" r="r" b="b"/>
            <a:pathLst>
              <a:path w="5261049" h="4597738">
                <a:moveTo>
                  <a:pt x="0" y="2548727"/>
                </a:moveTo>
                <a:lnTo>
                  <a:pt x="4223" y="2552528"/>
                </a:lnTo>
                <a:cubicBezTo>
                  <a:pt x="286053" y="3034940"/>
                  <a:pt x="286053" y="3034940"/>
                  <a:pt x="286053" y="3034940"/>
                </a:cubicBezTo>
                <a:lnTo>
                  <a:pt x="289264" y="3049748"/>
                </a:lnTo>
                <a:close/>
                <a:moveTo>
                  <a:pt x="1949531" y="0"/>
                </a:moveTo>
                <a:lnTo>
                  <a:pt x="2087034" y="0"/>
                </a:lnTo>
                <a:cubicBezTo>
                  <a:pt x="3768448" y="0"/>
                  <a:pt x="3768448" y="0"/>
                  <a:pt x="3768448" y="0"/>
                </a:cubicBezTo>
                <a:cubicBezTo>
                  <a:pt x="3882745" y="0"/>
                  <a:pt x="4030662" y="79730"/>
                  <a:pt x="4091172" y="179392"/>
                </a:cubicBezTo>
                <a:cubicBezTo>
                  <a:pt x="5220708" y="2112834"/>
                  <a:pt x="5220708" y="2112834"/>
                  <a:pt x="5220708" y="2112834"/>
                </a:cubicBezTo>
                <a:cubicBezTo>
                  <a:pt x="5274497" y="2219140"/>
                  <a:pt x="5274497" y="2378598"/>
                  <a:pt x="5220708" y="2484906"/>
                </a:cubicBezTo>
                <a:cubicBezTo>
                  <a:pt x="4091172" y="4418346"/>
                  <a:pt x="4091172" y="4418346"/>
                  <a:pt x="4091172" y="4418346"/>
                </a:cubicBezTo>
                <a:cubicBezTo>
                  <a:pt x="4030662" y="4518010"/>
                  <a:pt x="3882745" y="4597738"/>
                  <a:pt x="3768448" y="4597738"/>
                </a:cubicBezTo>
                <a:lnTo>
                  <a:pt x="1509373" y="4597738"/>
                </a:lnTo>
                <a:cubicBezTo>
                  <a:pt x="1388352" y="4597738"/>
                  <a:pt x="1240437" y="4518010"/>
                  <a:pt x="1186650" y="4418346"/>
                </a:cubicBezTo>
                <a:cubicBezTo>
                  <a:pt x="57113" y="2484906"/>
                  <a:pt x="57113" y="2484906"/>
                  <a:pt x="57113" y="2484906"/>
                </a:cubicBezTo>
                <a:cubicBezTo>
                  <a:pt x="-3400" y="2378598"/>
                  <a:pt x="-3400" y="2219140"/>
                  <a:pt x="57113" y="2112834"/>
                </a:cubicBezTo>
                <a:cubicBezTo>
                  <a:pt x="127709" y="1991994"/>
                  <a:pt x="193893" y="1878706"/>
                  <a:pt x="255940" y="1772499"/>
                </a:cubicBezTo>
                <a:lnTo>
                  <a:pt x="340918" y="1627041"/>
                </a:lnTo>
                <a:lnTo>
                  <a:pt x="1409802" y="1627041"/>
                </a:lnTo>
                <a:cubicBezTo>
                  <a:pt x="1468457" y="1627041"/>
                  <a:pt x="1544365" y="1586126"/>
                  <a:pt x="1575418" y="1534980"/>
                </a:cubicBezTo>
                <a:cubicBezTo>
                  <a:pt x="1575418" y="1534980"/>
                  <a:pt x="1575418" y="1534980"/>
                  <a:pt x="2155075" y="542774"/>
                </a:cubicBezTo>
                <a:cubicBezTo>
                  <a:pt x="2182678" y="488219"/>
                  <a:pt x="2182678" y="406388"/>
                  <a:pt x="2155075" y="351833"/>
                </a:cubicBezTo>
                <a:cubicBezTo>
                  <a:pt x="2155075" y="351833"/>
                  <a:pt x="2155075" y="351833"/>
                  <a:pt x="1966715" y="29414"/>
                </a:cubicBezTo>
                <a:close/>
              </a:path>
            </a:pathLst>
          </a:custGeom>
        </p:spPr>
      </p:pic>
      <p:pic>
        <p:nvPicPr>
          <p:cNvPr id="11" name="Picture 10" descr="A picture containing photo, items, food, toy&#10;&#10;Description automatically generated">
            <a:extLst>
              <a:ext uri="{FF2B5EF4-FFF2-40B4-BE49-F238E27FC236}">
                <a16:creationId xmlns:a16="http://schemas.microsoft.com/office/drawing/2014/main" xmlns="" id="{25E8F2B9-1DB2-4503-8C88-7BF8C631759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14" r="8647" b="8"/>
          <a:stretch/>
        </p:blipFill>
        <p:spPr>
          <a:xfrm>
            <a:off x="4852291" y="4215164"/>
            <a:ext cx="2487417" cy="2185636"/>
          </a:xfrm>
          <a:custGeom>
            <a:avLst/>
            <a:gdLst/>
            <a:ahLst/>
            <a:cxnLst/>
            <a:rect l="l" t="t" r="r" b="b"/>
            <a:pathLst>
              <a:path w="1823077" h="1643411">
                <a:moveTo>
                  <a:pt x="520128" y="0"/>
                </a:moveTo>
                <a:cubicBezTo>
                  <a:pt x="1304700" y="0"/>
                  <a:pt x="1304700" y="0"/>
                  <a:pt x="1304700" y="0"/>
                </a:cubicBezTo>
                <a:cubicBezTo>
                  <a:pt x="1344396" y="0"/>
                  <a:pt x="1395767" y="28499"/>
                  <a:pt x="1416781" y="64122"/>
                </a:cubicBezTo>
                <a:cubicBezTo>
                  <a:pt x="1809067" y="755209"/>
                  <a:pt x="1809067" y="755209"/>
                  <a:pt x="1809067" y="755209"/>
                </a:cubicBezTo>
                <a:cubicBezTo>
                  <a:pt x="1827748" y="793207"/>
                  <a:pt x="1827748" y="850204"/>
                  <a:pt x="1809067" y="888203"/>
                </a:cubicBezTo>
                <a:cubicBezTo>
                  <a:pt x="1416781" y="1579289"/>
                  <a:pt x="1416781" y="1579289"/>
                  <a:pt x="1416781" y="1579289"/>
                </a:cubicBezTo>
                <a:cubicBezTo>
                  <a:pt x="1395767" y="1614914"/>
                  <a:pt x="1344396" y="1643411"/>
                  <a:pt x="1304700" y="1643411"/>
                </a:cubicBezTo>
                <a:lnTo>
                  <a:pt x="520128" y="1643411"/>
                </a:lnTo>
                <a:cubicBezTo>
                  <a:pt x="478098" y="1643411"/>
                  <a:pt x="426728" y="1614914"/>
                  <a:pt x="408048" y="1579289"/>
                </a:cubicBezTo>
                <a:cubicBezTo>
                  <a:pt x="15762" y="888203"/>
                  <a:pt x="15762" y="888203"/>
                  <a:pt x="15762" y="888203"/>
                </a:cubicBezTo>
                <a:cubicBezTo>
                  <a:pt x="-5254" y="850204"/>
                  <a:pt x="-5254" y="793207"/>
                  <a:pt x="15762" y="755209"/>
                </a:cubicBezTo>
                <a:cubicBezTo>
                  <a:pt x="408048" y="64122"/>
                  <a:pt x="408048" y="64122"/>
                  <a:pt x="408048" y="64122"/>
                </a:cubicBezTo>
                <a:cubicBezTo>
                  <a:pt x="426728" y="28499"/>
                  <a:pt x="478098" y="0"/>
                  <a:pt x="5201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8059975"/>
      </p:ext>
    </p:extLst>
  </p:cSld>
  <p:clrMapOvr>
    <a:masterClrMapping/>
  </p:clrMapOvr>
  <p:transition spd="slow" advTm="1186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"/>
            <a:lum/>
          </a:blip>
          <a:srcRect/>
          <a:stretch>
            <a:fillRect t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520521" cy="1263546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СТОПАНСКИ</a:t>
            </a:r>
            <a:b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ФАКУЛТЕТ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3671035"/>
            <a:ext cx="6503933" cy="2841750"/>
          </a:xfrm>
        </p:spPr>
        <p:txBody>
          <a:bodyPr>
            <a:noAutofit/>
          </a:bodyPr>
          <a:lstStyle/>
          <a:p>
            <a:pPr marL="571500" lvl="0" indent="-342900">
              <a:lnSpc>
                <a:spcPct val="150000"/>
              </a:lnSpc>
              <a:buClr>
                <a:srgbClr val="000000"/>
              </a:buClr>
              <a:buSzPts val="26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С по-</a:t>
            </a:r>
            <a:r>
              <a:rPr lang="en-US" sz="1600" dirty="0" err="1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добри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 възможности за мобилност, образование и кариера;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571500" lvl="0" indent="-342900">
              <a:lnSpc>
                <a:spcPct val="150000"/>
              </a:lnSpc>
              <a:buClr>
                <a:srgbClr val="000000"/>
              </a:buClr>
              <a:buSzPts val="26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Конкурентоспособни на пазара на труда;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571500" lvl="0" indent="-342900">
              <a:lnSpc>
                <a:spcPct val="150000"/>
              </a:lnSpc>
              <a:buClr>
                <a:srgbClr val="000000"/>
              </a:buClr>
              <a:buSzPts val="26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Знаещи, можещи, уверени и иновативни;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571500" lvl="0" indent="-342900">
              <a:lnSpc>
                <a:spcPct val="150000"/>
              </a:lnSpc>
              <a:buClr>
                <a:srgbClr val="000000"/>
              </a:buClr>
              <a:buSzPts val="26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  <a:sym typeface="Times New Roman"/>
              </a:rPr>
              <a:t>С отлични възможности за стаж в елитни дружества от страната и чужбина;</a:t>
            </a:r>
          </a:p>
        </p:txBody>
      </p:sp>
      <p:pic>
        <p:nvPicPr>
          <p:cNvPr id="7" name="Picture 6" descr="A picture containing food, room&#10;&#10;Description automatically generated">
            <a:extLst>
              <a:ext uri="{FF2B5EF4-FFF2-40B4-BE49-F238E27FC236}">
                <a16:creationId xmlns:a16="http://schemas.microsoft.com/office/drawing/2014/main" xmlns="" id="{C2D635FF-14E4-4D2B-8B8B-210EAAAFC2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341" y="2515837"/>
            <a:ext cx="2621830" cy="269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62934"/>
      </p:ext>
    </p:extLst>
  </p:cSld>
  <p:clrMapOvr>
    <a:masterClrMapping/>
  </p:clrMapOvr>
  <p:transition spd="slow" advTm="11836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l="-6000" t="-4000" r="-2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8" name="Rectangle 177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1184600B-84F8-4739-AAE1-C32A8A00A12D}"/>
              </a:ext>
            </a:extLst>
          </p:cNvPr>
          <p:cNvSpPr/>
          <p:nvPr/>
        </p:nvSpPr>
        <p:spPr>
          <a:xfrm>
            <a:off x="262136" y="1581075"/>
            <a:ext cx="4820319" cy="3953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en-US" sz="1600" b="1" dirty="0"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571500" lvl="0" indent="-28575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Times New Roman"/>
              </a:rPr>
              <a:t>МЕСТНИ ФИНАНСИ </a:t>
            </a:r>
          </a:p>
          <a:p>
            <a:pPr marL="571500" lvl="0" indent="-28575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>
                <a:latin typeface="Century" panose="02040604050505020304" pitchFamily="18" charset="0"/>
                <a:sym typeface="Times New Roman"/>
              </a:rPr>
              <a:t>ИНФОРМАЦИОННИ </a:t>
            </a:r>
            <a:r>
              <a:rPr lang="en-US" sz="1600" smtClean="0">
                <a:latin typeface="Century" panose="02040604050505020304" pitchFamily="18" charset="0"/>
                <a:sym typeface="Times New Roman"/>
              </a:rPr>
              <a:t>ТЕХНОЛОГИИ </a:t>
            </a:r>
            <a:r>
              <a:rPr lang="en-US" sz="1600" dirty="0">
                <a:latin typeface="Century" panose="02040604050505020304" pitchFamily="18" charset="0"/>
                <a:sym typeface="Times New Roman"/>
              </a:rPr>
              <a:t>В ИКОНОМИКАТА И УПРАВЛЕНИЕТО </a:t>
            </a:r>
          </a:p>
          <a:p>
            <a:pPr marL="571500" lvl="0" indent="-28575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Times New Roman"/>
              </a:rPr>
              <a:t>БИЗНЕС ИКОНОМИКА </a:t>
            </a:r>
          </a:p>
          <a:p>
            <a:pPr marL="571500" lvl="0" indent="-28575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Times New Roman"/>
              </a:rPr>
              <a:t>РЕГИОНАЛНА ИКОНОМИКА И УПРАВЛЕНИЕ</a:t>
            </a:r>
            <a:endParaRPr lang="en-US" sz="1600" dirty="0">
              <a:latin typeface="Century" panose="02040604050505020304" pitchFamily="18" charset="0"/>
              <a:sym typeface="Arial Narrow"/>
            </a:endParaRPr>
          </a:p>
          <a:p>
            <a:pPr marL="571500" lvl="0" indent="-28575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Times New Roman"/>
              </a:rPr>
              <a:t>АГРАРНА ИКОНОМИКА И ТЪРГОВИЯ</a:t>
            </a:r>
            <a:endParaRPr lang="bg-BG" sz="1600" dirty="0">
              <a:latin typeface="Century" panose="02040604050505020304" pitchFamily="18" charset="0"/>
              <a:sym typeface="Times New Roman"/>
            </a:endParaRPr>
          </a:p>
          <a:p>
            <a:pPr marL="285750" lvl="0" algn="just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</a:pP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F577F4-DA01-4F5B-930C-53547EF1CC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88" y="898088"/>
            <a:ext cx="5571433" cy="4442527"/>
          </a:xfrm>
          <a:custGeom>
            <a:avLst/>
            <a:gdLst/>
            <a:ahLst/>
            <a:cxnLst/>
            <a:rect l="l" t="t" r="r" b="b"/>
            <a:pathLst>
              <a:path w="5249321" h="4597738">
                <a:moveTo>
                  <a:pt x="1937803" y="0"/>
                </a:moveTo>
                <a:lnTo>
                  <a:pt x="2075306" y="0"/>
                </a:lnTo>
                <a:cubicBezTo>
                  <a:pt x="3756720" y="0"/>
                  <a:pt x="3756720" y="0"/>
                  <a:pt x="3756720" y="0"/>
                </a:cubicBezTo>
                <a:cubicBezTo>
                  <a:pt x="3871017" y="0"/>
                  <a:pt x="4018934" y="79730"/>
                  <a:pt x="4079444" y="179392"/>
                </a:cubicBezTo>
                <a:cubicBezTo>
                  <a:pt x="5208980" y="2112834"/>
                  <a:pt x="5208980" y="2112834"/>
                  <a:pt x="5208980" y="2112834"/>
                </a:cubicBezTo>
                <a:cubicBezTo>
                  <a:pt x="5262769" y="2219140"/>
                  <a:pt x="5262769" y="2378598"/>
                  <a:pt x="5208980" y="2484906"/>
                </a:cubicBezTo>
                <a:cubicBezTo>
                  <a:pt x="4079444" y="4418346"/>
                  <a:pt x="4079444" y="4418346"/>
                  <a:pt x="4079444" y="4418346"/>
                </a:cubicBezTo>
                <a:cubicBezTo>
                  <a:pt x="4018934" y="4518010"/>
                  <a:pt x="3871017" y="4597738"/>
                  <a:pt x="3756720" y="4597738"/>
                </a:cubicBezTo>
                <a:lnTo>
                  <a:pt x="1497645" y="4597738"/>
                </a:lnTo>
                <a:cubicBezTo>
                  <a:pt x="1376624" y="4597738"/>
                  <a:pt x="1228709" y="4518010"/>
                  <a:pt x="1174922" y="4418346"/>
                </a:cubicBezTo>
                <a:cubicBezTo>
                  <a:pt x="45385" y="2484906"/>
                  <a:pt x="45385" y="2484906"/>
                  <a:pt x="45385" y="2484906"/>
                </a:cubicBezTo>
                <a:cubicBezTo>
                  <a:pt x="-15128" y="2378598"/>
                  <a:pt x="-15128" y="2219140"/>
                  <a:pt x="45385" y="2112834"/>
                </a:cubicBezTo>
                <a:cubicBezTo>
                  <a:pt x="115981" y="1991994"/>
                  <a:pt x="182165" y="1878706"/>
                  <a:pt x="244212" y="1772499"/>
                </a:cubicBezTo>
                <a:lnTo>
                  <a:pt x="329190" y="1627041"/>
                </a:lnTo>
                <a:lnTo>
                  <a:pt x="1398074" y="1627041"/>
                </a:lnTo>
                <a:cubicBezTo>
                  <a:pt x="1456729" y="1627041"/>
                  <a:pt x="1532637" y="1586126"/>
                  <a:pt x="1563690" y="1534980"/>
                </a:cubicBezTo>
                <a:cubicBezTo>
                  <a:pt x="1563690" y="1534980"/>
                  <a:pt x="1563690" y="1534980"/>
                  <a:pt x="2143347" y="542774"/>
                </a:cubicBezTo>
                <a:cubicBezTo>
                  <a:pt x="2170950" y="488219"/>
                  <a:pt x="2170950" y="406388"/>
                  <a:pt x="2143347" y="351833"/>
                </a:cubicBezTo>
                <a:cubicBezTo>
                  <a:pt x="2143347" y="351833"/>
                  <a:pt x="2143347" y="351833"/>
                  <a:pt x="1954987" y="29414"/>
                </a:cubicBezTo>
                <a:close/>
              </a:path>
            </a:pathLst>
          </a:cu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359" y="257547"/>
            <a:ext cx="2520830" cy="2160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177" y="4272706"/>
            <a:ext cx="2437821" cy="213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807777"/>
      </p:ext>
    </p:extLst>
  </p:cSld>
  <p:clrMapOvr>
    <a:masterClrMapping/>
  </p:clrMapOvr>
  <p:transition spd="slow" advTm="8227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-14000" t="-19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102" y="1483485"/>
            <a:ext cx="4928010" cy="4007443"/>
          </a:xfrm>
          <a:prstGeom prst="hexagon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D408C3F-BABF-4EEE-A9FB-A1CD96CE2C69}"/>
              </a:ext>
            </a:extLst>
          </p:cNvPr>
          <p:cNvSpPr/>
          <p:nvPr/>
        </p:nvSpPr>
        <p:spPr>
          <a:xfrm>
            <a:off x="101887" y="1393371"/>
            <a:ext cx="5236465" cy="433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C1F23"/>
              </a:buClr>
              <a:buSzPts val="2400"/>
              <a:buFontTx/>
              <a:buNone/>
              <a:tabLst/>
              <a:defRPr/>
            </a:pPr>
            <a:r>
              <a:rPr kumimoji="0" lang="bg-BG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През академичната</a:t>
            </a:r>
            <a:r>
              <a:rPr kumimoji="0" lang="bg-BG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 202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1</a:t>
            </a:r>
            <a:r>
              <a:rPr kumimoji="0" lang="bg-BG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/202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2</a:t>
            </a:r>
            <a:r>
              <a:rPr kumimoji="0" lang="bg-BG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Arial Narrow"/>
              </a:rPr>
              <a:t> г. са акредитирани две нови </a:t>
            </a:r>
            <a:r>
              <a:rPr lang="bg-BG" sz="1600" b="1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специалности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C1F23"/>
              </a:buClr>
              <a:buSzPts val="2400"/>
              <a:buFontTx/>
              <a:buNone/>
              <a:tabLst/>
              <a:defRPr/>
            </a:pPr>
            <a:endParaRPr kumimoji="0" lang="bg-BG" sz="1600" b="1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Arial Narrow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C1F23"/>
              </a:buClr>
              <a:buSzPts val="2400"/>
              <a:buFontTx/>
              <a:buNone/>
              <a:tabLst/>
              <a:defRPr/>
            </a:pPr>
            <a:endParaRPr kumimoji="0" lang="bg-BG" sz="1600" b="1" i="0" u="none" strike="noStrike" kern="1200" cap="none" spc="0" normalizeH="0" baseline="0" noProof="0" dirty="0" smtClean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Arial Narrow"/>
            </a:endParaRPr>
          </a:p>
          <a:p>
            <a:pPr marL="457200" marR="0" lvl="0" indent="-274320" algn="l" defTabSz="914400" rtl="0" eaLnBrk="1" fontAlgn="auto" latinLnBrk="0" hangingPunct="1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8C1F23"/>
              </a:buClr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xmlns="" xmlns:lc="http://schemas.openxmlformats.org/drawingml/2006/lockedCanvas" r:id="rId6"/>
                    </a:ext>
                  </a:extLst>
                </a:blip>
              </a:buBlip>
              <a:tabLst/>
              <a:defRPr/>
            </a:pPr>
            <a:r>
              <a:rPr lang="bg-BG" sz="1600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ИНФОРМАЦИОННИ ТЕХНОЛОГИИ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rgbClr val="8C1F23"/>
              </a:buClr>
              <a:buSzPct val="150000"/>
              <a:buBlip>
                <a:blip r:embed="rId4">
                  <a:extLst>
                    <a:ext uri="{837473B0-CC2E-450A-ABE3-18F120FF3D39}">
                      <a1611:picAttrSrcUrl xmlns:a1611="http://schemas.microsoft.com/office/drawing/2016/11/main" xmlns="" xmlns:lc="http://schemas.openxmlformats.org/drawingml/2006/lockedCanvas" r:id="rId6"/>
                    </a:ext>
                  </a:extLst>
                </a:blip>
              </a:buBlip>
              <a:defRPr/>
            </a:pPr>
            <a:r>
              <a:rPr lang="bg-BG" sz="1600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 </a:t>
            </a:r>
            <a:r>
              <a:rPr lang="bg-BG" sz="1600" dirty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СОФТУЕРНО ИНЖЕНЕРСТВО</a:t>
            </a: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702" y="158847"/>
            <a:ext cx="3352800" cy="2783088"/>
          </a:xfrm>
          <a:prstGeom prst="hexagon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34" y="4348158"/>
            <a:ext cx="3039531" cy="2285540"/>
          </a:xfrm>
          <a:prstGeom prst="hexagon">
            <a:avLst>
              <a:gd name="adj" fmla="val 24091"/>
              <a:gd name="vf" fmla="val 115470"/>
            </a:avLst>
          </a:prstGeom>
          <a:effectLst>
            <a:softEdge rad="1270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6669" y="260136"/>
            <a:ext cx="1046443" cy="104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841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"/>
            <a:lum/>
          </a:blip>
          <a:srcRect/>
          <a:stretch>
            <a:fillRect l="-7000" t="-7000" r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81567" cy="1199224"/>
          </a:xfrm>
        </p:spPr>
        <p:txBody>
          <a:bodyPr>
            <a:no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ТЕХНИКА И ТЕХНОЛОГИИ</a:t>
            </a:r>
            <a:b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ФАКУЛТЕТ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3671035"/>
            <a:ext cx="6503933" cy="2841750"/>
          </a:xfrm>
        </p:spPr>
        <p:txBody>
          <a:bodyPr>
            <a:noAutofit/>
          </a:bodyPr>
          <a:lstStyle/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55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 годишна история</a:t>
            </a:r>
          </a:p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17.11.2011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 год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ина с постановление 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Технически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колеж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–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Ямбол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се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преобразува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във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 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Факултет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"Техника и технологии" на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Тракийски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университет – Стара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Загора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picture containing photo, black, sitting, white&#10;&#10;Description automatically generated">
            <a:extLst>
              <a:ext uri="{FF2B5EF4-FFF2-40B4-BE49-F238E27FC236}">
                <a16:creationId xmlns:a16="http://schemas.microsoft.com/office/drawing/2014/main" xmlns="" id="{6986E40E-5A21-4C96-8500-5E52A9AD56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487" y="2732599"/>
            <a:ext cx="2291308" cy="226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04331"/>
      </p:ext>
    </p:extLst>
  </p:cSld>
  <p:clrMapOvr>
    <a:masterClrMapping/>
  </p:clrMapOvr>
  <p:transition spd="slow" advTm="10411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"/>
            <a:lum/>
          </a:blip>
          <a:srcRect/>
          <a:stretch>
            <a:fillRect l="-1000" t="-30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oogle Shape;1534;p28" descr="IMG_3337">
            <a:extLst>
              <a:ext uri="{FF2B5EF4-FFF2-40B4-BE49-F238E27FC236}">
                <a16:creationId xmlns:a16="http://schemas.microsoft.com/office/drawing/2014/main" xmlns="" id="{0F3C3C52-ADCD-4DC9-AA92-9C8521E3DCC1}"/>
              </a:ext>
            </a:extLst>
          </p:cNvPr>
          <p:cNvPicPr preferRelativeResize="0"/>
          <p:nvPr/>
        </p:nvPicPr>
        <p:blipFill rotWithShape="1">
          <a:blip r:embed="rId3"/>
          <a:srcRect l="12542" r="22839" b="-1"/>
          <a:stretch/>
        </p:blipFill>
        <p:spPr>
          <a:xfrm>
            <a:off x="6440338" y="1361912"/>
            <a:ext cx="2237371" cy="201687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  <a:noFill/>
        </p:spPr>
      </p:pic>
      <p:pic>
        <p:nvPicPr>
          <p:cNvPr id="5" name="Google Shape;1513;p27">
            <a:extLst>
              <a:ext uri="{FF2B5EF4-FFF2-40B4-BE49-F238E27FC236}">
                <a16:creationId xmlns:a16="http://schemas.microsoft.com/office/drawing/2014/main" xmlns="" id="{A47BDDDF-F1E4-4A1E-A941-4038DF170690}"/>
              </a:ext>
            </a:extLst>
          </p:cNvPr>
          <p:cNvPicPr preferRelativeResize="0"/>
          <p:nvPr/>
        </p:nvPicPr>
        <p:blipFill rotWithShape="1">
          <a:blip r:embed="rId4"/>
          <a:srcRect r="5863" b="3"/>
          <a:stretch/>
        </p:blipFill>
        <p:spPr>
          <a:xfrm>
            <a:off x="8209784" y="614444"/>
            <a:ext cx="1366757" cy="1232062"/>
          </a:xfrm>
          <a:custGeom>
            <a:avLst/>
            <a:gdLst/>
            <a:ahLst/>
            <a:cxnLst/>
            <a:rect l="l" t="t" r="r" b="b"/>
            <a:pathLst>
              <a:path w="1366757" h="1232062">
                <a:moveTo>
                  <a:pt x="389939" y="0"/>
                </a:moveTo>
                <a:cubicBezTo>
                  <a:pt x="978131" y="0"/>
                  <a:pt x="978131" y="0"/>
                  <a:pt x="978131" y="0"/>
                </a:cubicBezTo>
                <a:cubicBezTo>
                  <a:pt x="1007891" y="0"/>
                  <a:pt x="1046404" y="21366"/>
                  <a:pt x="1062158" y="48072"/>
                </a:cubicBezTo>
                <a:cubicBezTo>
                  <a:pt x="1356254" y="566179"/>
                  <a:pt x="1356254" y="566179"/>
                  <a:pt x="1356254" y="566179"/>
                </a:cubicBezTo>
                <a:cubicBezTo>
                  <a:pt x="1370259" y="594666"/>
                  <a:pt x="1370259" y="637396"/>
                  <a:pt x="1356254" y="665884"/>
                </a:cubicBezTo>
                <a:cubicBezTo>
                  <a:pt x="1062158" y="1183990"/>
                  <a:pt x="1062158" y="1183990"/>
                  <a:pt x="1062158" y="1183990"/>
                </a:cubicBezTo>
                <a:cubicBezTo>
                  <a:pt x="1046404" y="1210698"/>
                  <a:pt x="1007891" y="1232062"/>
                  <a:pt x="978131" y="1232062"/>
                </a:cubicBezTo>
                <a:lnTo>
                  <a:pt x="389939" y="1232062"/>
                </a:lnTo>
                <a:cubicBezTo>
                  <a:pt x="358429" y="1232062"/>
                  <a:pt x="319917" y="1210698"/>
                  <a:pt x="305913" y="1183990"/>
                </a:cubicBezTo>
                <a:cubicBezTo>
                  <a:pt x="11817" y="665884"/>
                  <a:pt x="11817" y="665884"/>
                  <a:pt x="11817" y="665884"/>
                </a:cubicBezTo>
                <a:cubicBezTo>
                  <a:pt x="-3939" y="637396"/>
                  <a:pt x="-3939" y="594666"/>
                  <a:pt x="11817" y="566179"/>
                </a:cubicBezTo>
                <a:cubicBezTo>
                  <a:pt x="305913" y="48072"/>
                  <a:pt x="305913" y="48072"/>
                  <a:pt x="305913" y="48072"/>
                </a:cubicBezTo>
                <a:cubicBezTo>
                  <a:pt x="319917" y="21366"/>
                  <a:pt x="358429" y="0"/>
                  <a:pt x="389939" y="0"/>
                </a:cubicBezTo>
                <a:close/>
              </a:path>
            </a:pathLst>
          </a:cu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D54692-4CB7-4E89-BDD2-5C3CF26A8B20}"/>
              </a:ext>
            </a:extLst>
          </p:cNvPr>
          <p:cNvSpPr/>
          <p:nvPr/>
        </p:nvSpPr>
        <p:spPr>
          <a:xfrm>
            <a:off x="195446" y="582985"/>
            <a:ext cx="5105082" cy="5403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160000"/>
              </a:lnSpc>
              <a:buClr>
                <a:schemeClr val="dk1"/>
              </a:buClr>
              <a:buSzPts val="2400"/>
            </a:pPr>
            <a:r>
              <a:rPr lang="en-US" sz="1600" b="1" dirty="0"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АВТОТРАНСПОРТНА И ЗЕМЕДЕЛСКА ТЕХНИКА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АВТОМАТИКА И КОМПЮТЪРНИ СИСТЕМИ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ДИЗАЙН, ТЕХНОЛОГИИ И МЕНИДЖМЪНТ НА МОДНАТА ИНДУСТРИЯ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ЕЛЕКТРОТЕХНИКА</a:t>
            </a: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ТЕХНОЛОГИЯ НА ХРАНИТЕ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ТОПЛО- И ГАЗОСНАБДЯВАНЕ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Arial Narrow"/>
              </a:rPr>
              <a:t>ИНДУСТРИАЛНО </a:t>
            </a:r>
            <a:r>
              <a:rPr lang="en-US" sz="1600" dirty="0" smtClean="0">
                <a:latin typeface="Century" panose="02040604050505020304" pitchFamily="18" charset="0"/>
                <a:sym typeface="Arial Narrow"/>
              </a:rPr>
              <a:t>ИНЖЕНЕРСТВО</a:t>
            </a:r>
            <a:endParaRPr lang="bg-BG" sz="1600" dirty="0" smtClean="0">
              <a:latin typeface="Century" panose="02040604050505020304" pitchFamily="18" charset="0"/>
              <a:sym typeface="Arial Narrow"/>
            </a:endParaRPr>
          </a:p>
          <a:p>
            <a:pPr marL="457200" indent="-274320">
              <a:lnSpc>
                <a:spcPct val="16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bg-BG" sz="1600" dirty="0" smtClean="0">
                <a:latin typeface="Century" panose="02040604050505020304" pitchFamily="18" charset="0"/>
                <a:sym typeface="Arial Narrow"/>
              </a:rPr>
              <a:t>КОМУНИКАЦИОННА </a:t>
            </a:r>
            <a:r>
              <a:rPr lang="bg-BG" sz="1600" dirty="0">
                <a:latin typeface="Century" panose="02040604050505020304" pitchFamily="18" charset="0"/>
                <a:sym typeface="Arial Narrow"/>
              </a:rPr>
              <a:t>И </a:t>
            </a:r>
            <a:r>
              <a:rPr lang="bg-BG" sz="1600" dirty="0" smtClean="0">
                <a:latin typeface="Century" panose="02040604050505020304" pitchFamily="18" charset="0"/>
                <a:sym typeface="Arial Narrow"/>
              </a:rPr>
              <a:t>КОМПЮТЪРНА ТЕХНИКА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6" name="Google Shape;1519;p27" descr="C:\Users\Vani.DESKTOP-LO9DU0A\Downloads\12-02-2020-AKS-20200216T132039Z-001\12-02-2020-AKS\DSC08646.jpg">
            <a:extLst>
              <a:ext uri="{FF2B5EF4-FFF2-40B4-BE49-F238E27FC236}">
                <a16:creationId xmlns:a16="http://schemas.microsoft.com/office/drawing/2014/main" xmlns="" id="{6E136103-2A4B-4CB3-9B4F-265D9EFA08BD}"/>
              </a:ext>
            </a:extLst>
          </p:cNvPr>
          <p:cNvPicPr preferRelativeResize="0"/>
          <p:nvPr/>
        </p:nvPicPr>
        <p:blipFill rotWithShape="1">
          <a:blip r:embed="rId7"/>
          <a:srcRect l="18694" r="5212" b="-1"/>
          <a:stretch/>
        </p:blipFill>
        <p:spPr>
          <a:xfrm>
            <a:off x="6785540" y="1952925"/>
            <a:ext cx="4909636" cy="4290631"/>
          </a:xfrm>
          <a:custGeom>
            <a:avLst/>
            <a:gdLst/>
            <a:ahLst/>
            <a:cxnLst/>
            <a:rect l="l" t="t" r="r" b="b"/>
            <a:pathLst>
              <a:path w="5261049" h="4597738">
                <a:moveTo>
                  <a:pt x="0" y="2548727"/>
                </a:moveTo>
                <a:lnTo>
                  <a:pt x="4223" y="2552528"/>
                </a:lnTo>
                <a:cubicBezTo>
                  <a:pt x="286053" y="3034940"/>
                  <a:pt x="286053" y="3034940"/>
                  <a:pt x="286053" y="3034940"/>
                </a:cubicBezTo>
                <a:lnTo>
                  <a:pt x="289264" y="3049748"/>
                </a:lnTo>
                <a:close/>
                <a:moveTo>
                  <a:pt x="1949531" y="0"/>
                </a:moveTo>
                <a:lnTo>
                  <a:pt x="2087034" y="0"/>
                </a:lnTo>
                <a:cubicBezTo>
                  <a:pt x="3768448" y="0"/>
                  <a:pt x="3768448" y="0"/>
                  <a:pt x="3768448" y="0"/>
                </a:cubicBezTo>
                <a:cubicBezTo>
                  <a:pt x="3882745" y="0"/>
                  <a:pt x="4030662" y="79730"/>
                  <a:pt x="4091172" y="179392"/>
                </a:cubicBezTo>
                <a:cubicBezTo>
                  <a:pt x="5220708" y="2112834"/>
                  <a:pt x="5220708" y="2112834"/>
                  <a:pt x="5220708" y="2112834"/>
                </a:cubicBezTo>
                <a:cubicBezTo>
                  <a:pt x="5274497" y="2219140"/>
                  <a:pt x="5274497" y="2378598"/>
                  <a:pt x="5220708" y="2484906"/>
                </a:cubicBezTo>
                <a:cubicBezTo>
                  <a:pt x="4091172" y="4418346"/>
                  <a:pt x="4091172" y="4418346"/>
                  <a:pt x="4091172" y="4418346"/>
                </a:cubicBezTo>
                <a:cubicBezTo>
                  <a:pt x="4030662" y="4518010"/>
                  <a:pt x="3882745" y="4597738"/>
                  <a:pt x="3768448" y="4597738"/>
                </a:cubicBezTo>
                <a:lnTo>
                  <a:pt x="1509373" y="4597738"/>
                </a:lnTo>
                <a:cubicBezTo>
                  <a:pt x="1388352" y="4597738"/>
                  <a:pt x="1240437" y="4518010"/>
                  <a:pt x="1186650" y="4418346"/>
                </a:cubicBezTo>
                <a:cubicBezTo>
                  <a:pt x="57113" y="2484906"/>
                  <a:pt x="57113" y="2484906"/>
                  <a:pt x="57113" y="2484906"/>
                </a:cubicBezTo>
                <a:cubicBezTo>
                  <a:pt x="-3400" y="2378598"/>
                  <a:pt x="-3400" y="2219140"/>
                  <a:pt x="57113" y="2112834"/>
                </a:cubicBezTo>
                <a:cubicBezTo>
                  <a:pt x="127709" y="1991994"/>
                  <a:pt x="193893" y="1878706"/>
                  <a:pt x="255940" y="1772499"/>
                </a:cubicBezTo>
                <a:lnTo>
                  <a:pt x="340918" y="1627041"/>
                </a:lnTo>
                <a:lnTo>
                  <a:pt x="1409802" y="1627041"/>
                </a:lnTo>
                <a:cubicBezTo>
                  <a:pt x="1468457" y="1627041"/>
                  <a:pt x="1544365" y="1586126"/>
                  <a:pt x="1575418" y="1534980"/>
                </a:cubicBezTo>
                <a:cubicBezTo>
                  <a:pt x="1575418" y="1534980"/>
                  <a:pt x="1575418" y="1534980"/>
                  <a:pt x="2155075" y="542774"/>
                </a:cubicBezTo>
                <a:cubicBezTo>
                  <a:pt x="2182678" y="488219"/>
                  <a:pt x="2182678" y="406388"/>
                  <a:pt x="2155075" y="351833"/>
                </a:cubicBezTo>
                <a:cubicBezTo>
                  <a:pt x="2155075" y="351833"/>
                  <a:pt x="2155075" y="351833"/>
                  <a:pt x="1966715" y="29414"/>
                </a:cubicBezTo>
                <a:close/>
              </a:path>
            </a:pathLst>
          </a:custGeom>
        </p:spPr>
      </p:pic>
      <p:pic>
        <p:nvPicPr>
          <p:cNvPr id="4" name="Google Shape;1521;p27" descr="DSC_0516">
            <a:extLst>
              <a:ext uri="{FF2B5EF4-FFF2-40B4-BE49-F238E27FC236}">
                <a16:creationId xmlns:a16="http://schemas.microsoft.com/office/drawing/2014/main" xmlns="" id="{16689278-432F-485D-A510-4CB11D9F1E7A}"/>
              </a:ext>
            </a:extLst>
          </p:cNvPr>
          <p:cNvPicPr preferRelativeResize="0"/>
          <p:nvPr/>
        </p:nvPicPr>
        <p:blipFill rotWithShape="1">
          <a:blip r:embed="rId8"/>
          <a:srcRect l="2869" r="16698" b="-8"/>
          <a:stretch/>
        </p:blipFill>
        <p:spPr>
          <a:xfrm>
            <a:off x="5300528" y="4215164"/>
            <a:ext cx="1828555" cy="1611101"/>
          </a:xfrm>
          <a:custGeom>
            <a:avLst/>
            <a:gdLst/>
            <a:ahLst/>
            <a:cxnLst/>
            <a:rect l="l" t="t" r="r" b="b"/>
            <a:pathLst>
              <a:path w="1823077" h="1643411">
                <a:moveTo>
                  <a:pt x="520128" y="0"/>
                </a:moveTo>
                <a:cubicBezTo>
                  <a:pt x="1304700" y="0"/>
                  <a:pt x="1304700" y="0"/>
                  <a:pt x="1304700" y="0"/>
                </a:cubicBezTo>
                <a:cubicBezTo>
                  <a:pt x="1344396" y="0"/>
                  <a:pt x="1395767" y="28499"/>
                  <a:pt x="1416781" y="64122"/>
                </a:cubicBezTo>
                <a:cubicBezTo>
                  <a:pt x="1809067" y="755209"/>
                  <a:pt x="1809067" y="755209"/>
                  <a:pt x="1809067" y="755209"/>
                </a:cubicBezTo>
                <a:cubicBezTo>
                  <a:pt x="1827748" y="793207"/>
                  <a:pt x="1827748" y="850204"/>
                  <a:pt x="1809067" y="888203"/>
                </a:cubicBezTo>
                <a:cubicBezTo>
                  <a:pt x="1416781" y="1579289"/>
                  <a:pt x="1416781" y="1579289"/>
                  <a:pt x="1416781" y="1579289"/>
                </a:cubicBezTo>
                <a:cubicBezTo>
                  <a:pt x="1395767" y="1614914"/>
                  <a:pt x="1344396" y="1643411"/>
                  <a:pt x="1304700" y="1643411"/>
                </a:cubicBezTo>
                <a:lnTo>
                  <a:pt x="520128" y="1643411"/>
                </a:lnTo>
                <a:cubicBezTo>
                  <a:pt x="478098" y="1643411"/>
                  <a:pt x="426728" y="1614914"/>
                  <a:pt x="408048" y="1579289"/>
                </a:cubicBezTo>
                <a:cubicBezTo>
                  <a:pt x="15762" y="888203"/>
                  <a:pt x="15762" y="888203"/>
                  <a:pt x="15762" y="888203"/>
                </a:cubicBezTo>
                <a:cubicBezTo>
                  <a:pt x="-5254" y="850204"/>
                  <a:pt x="-5254" y="793207"/>
                  <a:pt x="15762" y="755209"/>
                </a:cubicBezTo>
                <a:cubicBezTo>
                  <a:pt x="408048" y="64122"/>
                  <a:pt x="408048" y="64122"/>
                  <a:pt x="408048" y="64122"/>
                </a:cubicBezTo>
                <a:cubicBezTo>
                  <a:pt x="426728" y="28499"/>
                  <a:pt x="478098" y="0"/>
                  <a:pt x="5201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4010745"/>
      </p:ext>
    </p:extLst>
  </p:cSld>
  <p:clrMapOvr>
    <a:masterClrMapping/>
  </p:clrMapOvr>
  <p:transition spd="slow" advTm="10882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"/>
            <a:lum/>
          </a:blip>
          <a:srcRect/>
          <a:stretch>
            <a:fillRect l="-7000" t="-3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124179" cy="1199224"/>
          </a:xfrm>
        </p:spPr>
        <p:txBody>
          <a:bodyPr>
            <a:noAutofit/>
          </a:bodyPr>
          <a:lstStyle/>
          <a:p>
            <a:pPr marL="102870" lvl="0" algn="ctr"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ea typeface="Franklin Gothic"/>
                <a:cs typeface="Times New Roman" panose="02020603050405020304" pitchFamily="18" charset="0"/>
                <a:sym typeface="Franklin Gothic"/>
              </a:rPr>
              <a:t>ФИЛИАЛ ХАСКОВО</a:t>
            </a:r>
            <a:endParaRPr lang="en-US" sz="3600" b="1" kern="0" dirty="0">
              <a:solidFill>
                <a:schemeClr val="accent5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4125509"/>
            <a:ext cx="6503933" cy="1255528"/>
          </a:xfrm>
        </p:spPr>
        <p:txBody>
          <a:bodyPr>
            <a:noAutofit/>
          </a:bodyPr>
          <a:lstStyle/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70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 годишна история</a:t>
            </a:r>
          </a:p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2011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 год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ина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преобразуван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във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 Филиал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Хасково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 на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Тракийски</a:t>
            </a:r>
            <a:r>
              <a:rPr lang="ru-RU" sz="1600" dirty="0">
                <a:solidFill>
                  <a:schemeClr val="bg1"/>
                </a:solidFill>
                <a:latin typeface="Century" panose="02040604050505020304" pitchFamily="18" charset="0"/>
              </a:rPr>
              <a:t> университет – Стара </a:t>
            </a:r>
            <a:r>
              <a:rPr lang="ru-RU" sz="1600" dirty="0" err="1">
                <a:solidFill>
                  <a:schemeClr val="bg1"/>
                </a:solidFill>
                <a:latin typeface="Century" panose="02040604050505020304" pitchFamily="18" charset="0"/>
              </a:rPr>
              <a:t>Загора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picture containing bridge&#10;&#10;Description automatically generated">
            <a:extLst>
              <a:ext uri="{FF2B5EF4-FFF2-40B4-BE49-F238E27FC236}">
                <a16:creationId xmlns:a16="http://schemas.microsoft.com/office/drawing/2014/main" xmlns="" id="{528C09BF-25A1-4BF3-A1FD-E24A3E8CF6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050" y="3127465"/>
            <a:ext cx="2872052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02869"/>
      </p:ext>
    </p:extLst>
  </p:cSld>
  <p:clrMapOvr>
    <a:masterClrMapping/>
  </p:clrMapOvr>
  <p:transition spd="slow" advTm="5106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7EBFDB7D-DD97-44CE-AFFB-458781A3DB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xmlns="" id="{50F864A1-23CF-4954-887F-3C4458622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xmlns="" id="{8D313E8C-7457-407E-BDA5-EACA44D382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6C8D6B6-62A4-41AA-86B1-535939A807A8}"/>
              </a:ext>
            </a:extLst>
          </p:cNvPr>
          <p:cNvSpPr/>
          <p:nvPr/>
        </p:nvSpPr>
        <p:spPr>
          <a:xfrm>
            <a:off x="9131456" y="2608374"/>
            <a:ext cx="312935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Република</a:t>
            </a:r>
            <a:r>
              <a:rPr kumimoji="0" lang="bg-BG" sz="1600" b="0" i="0" u="none" strike="noStrike" kern="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</a:t>
            </a: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България</a:t>
            </a:r>
          </a:p>
          <a:p>
            <a:pPr marL="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noProof="0" dirty="0" smtClean="0">
                <a:solidFill>
                  <a:srgbClr val="8C1F23"/>
                </a:solidFill>
                <a:latin typeface="Century" panose="02040604050505020304" pitchFamily="18" charset="0"/>
              </a:rPr>
              <a:t>Старозагорска област</a:t>
            </a: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,</a:t>
            </a:r>
          </a:p>
          <a:p>
            <a:pPr marL="0" marR="0" lvl="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dirty="0" smtClean="0">
                <a:solidFill>
                  <a:srgbClr val="8C1F23"/>
                </a:solidFill>
                <a:latin typeface="Century" panose="02040604050505020304" pitchFamily="18" charset="0"/>
              </a:rPr>
              <a:t>На трето място в страната по индекс на човешкото развитие и икономическа активност</a:t>
            </a: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</a:t>
            </a:r>
            <a:endParaRPr kumimoji="0" lang="bg-BG" sz="10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  <a:p>
            <a:pPr marL="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Град</a:t>
            </a:r>
            <a:r>
              <a:rPr kumimoji="0" lang="bg-BG" sz="1600" b="0" i="0" u="none" strike="noStrike" kern="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</a:t>
            </a:r>
            <a:r>
              <a:rPr kumimoji="0" lang="bg-BG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Стара Загора е шестият по големина град в България</a:t>
            </a:r>
          </a:p>
        </p:txBody>
      </p:sp>
      <p:pic>
        <p:nvPicPr>
          <p:cNvPr id="3" name="Контейнер за съдържание 2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colorTemperature colorTemp="8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293"/>
            <a:ext cx="9604534" cy="7203401"/>
          </a:xfrm>
        </p:spPr>
      </p:pic>
      <p:pic>
        <p:nvPicPr>
          <p:cNvPr id="16" name="Graphic 15" descr="Marker">
            <a:extLst>
              <a:ext uri="{FF2B5EF4-FFF2-40B4-BE49-F238E27FC236}">
                <a16:creationId xmlns:a16="http://schemas.microsoft.com/office/drawing/2014/main" xmlns="" id="{A08C3833-C9D2-4DB5-9C52-64688D8D6D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51285" y="2856540"/>
            <a:ext cx="1115211" cy="1074420"/>
          </a:xfrm>
          <a:prstGeom prst="rect">
            <a:avLst/>
          </a:prstGeom>
        </p:spPr>
      </p:pic>
      <p:sp>
        <p:nvSpPr>
          <p:cNvPr id="6" name="Правоъгълник 5"/>
          <p:cNvSpPr/>
          <p:nvPr/>
        </p:nvSpPr>
        <p:spPr>
          <a:xfrm>
            <a:off x="5008890" y="3561628"/>
            <a:ext cx="1559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www.uni-sz.bg</a:t>
            </a: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1571" y="3040140"/>
            <a:ext cx="434638" cy="4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449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-14000" t="-19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D408C3F-BABF-4EEE-A9FB-A1CD96CE2C69}"/>
              </a:ext>
            </a:extLst>
          </p:cNvPr>
          <p:cNvSpPr/>
          <p:nvPr/>
        </p:nvSpPr>
        <p:spPr>
          <a:xfrm>
            <a:off x="694497" y="2291136"/>
            <a:ext cx="3955143" cy="1615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en-US" sz="1600" b="1" dirty="0"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Cambria"/>
              </a:rPr>
              <a:t>МЕДИЦИНСКА СЕСТРА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 smtClean="0">
                <a:latin typeface="Century" panose="02040604050505020304" pitchFamily="18" charset="0"/>
                <a:sym typeface="Cambria"/>
              </a:rPr>
              <a:t>АКУШЕРКА</a:t>
            </a:r>
            <a:endParaRPr lang="bg-BG" sz="1600" dirty="0" smtClean="0">
              <a:latin typeface="Century" panose="02040604050505020304" pitchFamily="18" charset="0"/>
              <a:sym typeface="Cambria"/>
            </a:endParaRPr>
          </a:p>
          <a:p>
            <a:pPr marL="514350" lvl="0" indent="-285750">
              <a:lnSpc>
                <a:spcPct val="150000"/>
              </a:lnSpc>
              <a:spcBef>
                <a:spcPts val="480"/>
              </a:spcBef>
              <a:buClr>
                <a:prstClr val="black"/>
              </a:buClr>
              <a:buSzPts val="24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7"/>
                    </a:ext>
                  </a:extLst>
                </a:blip>
              </a:buBlip>
              <a:defRPr/>
            </a:pPr>
            <a:r>
              <a:rPr lang="bg-BG" sz="1600" dirty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КИНЕЗИТЕРАПИЯ </a:t>
            </a:r>
            <a:endParaRPr lang="en-US" sz="1600" dirty="0">
              <a:solidFill>
                <a:srgbClr val="8C1F23"/>
              </a:solidFill>
              <a:latin typeface="Century" panose="02040604050505020304" pitchFamily="18" charset="0"/>
              <a:sym typeface="Arial Narrow"/>
            </a:endParaRPr>
          </a:p>
          <a:p>
            <a:pPr marL="18288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</a:pP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11" name="Google Shape;1603;p3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76D60F31-97AA-4CBC-AD08-4A39702D13C9}"/>
              </a:ext>
            </a:extLst>
          </p:cNvPr>
          <p:cNvPicPr preferRelativeResize="0"/>
          <p:nvPr/>
        </p:nvPicPr>
        <p:blipFill rotWithShape="1">
          <a:blip r:embed="rId8"/>
          <a:srcRect r="26511" b="5"/>
          <a:stretch/>
        </p:blipFill>
        <p:spPr>
          <a:xfrm>
            <a:off x="6146886" y="789709"/>
            <a:ext cx="2397514" cy="216123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  <a:noFill/>
        </p:spPr>
      </p:pic>
      <p:pic>
        <p:nvPicPr>
          <p:cNvPr id="12" name="Picture 1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9A404151-F4E4-43CB-B6AB-526DC7D7D45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936" r="27109" b="-1"/>
          <a:stretch/>
        </p:blipFill>
        <p:spPr>
          <a:xfrm>
            <a:off x="6509864" y="1423024"/>
            <a:ext cx="5249321" cy="4597738"/>
          </a:xfrm>
          <a:custGeom>
            <a:avLst/>
            <a:gdLst/>
            <a:ahLst/>
            <a:cxnLst/>
            <a:rect l="l" t="t" r="r" b="b"/>
            <a:pathLst>
              <a:path w="5249321" h="4597738">
                <a:moveTo>
                  <a:pt x="1937803" y="0"/>
                </a:moveTo>
                <a:lnTo>
                  <a:pt x="2075306" y="0"/>
                </a:lnTo>
                <a:cubicBezTo>
                  <a:pt x="3756720" y="0"/>
                  <a:pt x="3756720" y="0"/>
                  <a:pt x="3756720" y="0"/>
                </a:cubicBezTo>
                <a:cubicBezTo>
                  <a:pt x="3871017" y="0"/>
                  <a:pt x="4018934" y="79730"/>
                  <a:pt x="4079444" y="179392"/>
                </a:cubicBezTo>
                <a:cubicBezTo>
                  <a:pt x="5208980" y="2112834"/>
                  <a:pt x="5208980" y="2112834"/>
                  <a:pt x="5208980" y="2112834"/>
                </a:cubicBezTo>
                <a:cubicBezTo>
                  <a:pt x="5262769" y="2219140"/>
                  <a:pt x="5262769" y="2378598"/>
                  <a:pt x="5208980" y="2484906"/>
                </a:cubicBezTo>
                <a:cubicBezTo>
                  <a:pt x="4079444" y="4418346"/>
                  <a:pt x="4079444" y="4418346"/>
                  <a:pt x="4079444" y="4418346"/>
                </a:cubicBezTo>
                <a:cubicBezTo>
                  <a:pt x="4018934" y="4518010"/>
                  <a:pt x="3871017" y="4597738"/>
                  <a:pt x="3756720" y="4597738"/>
                </a:cubicBezTo>
                <a:lnTo>
                  <a:pt x="1497645" y="4597738"/>
                </a:lnTo>
                <a:cubicBezTo>
                  <a:pt x="1376624" y="4597738"/>
                  <a:pt x="1228709" y="4518010"/>
                  <a:pt x="1174922" y="4418346"/>
                </a:cubicBezTo>
                <a:cubicBezTo>
                  <a:pt x="45385" y="2484906"/>
                  <a:pt x="45385" y="2484906"/>
                  <a:pt x="45385" y="2484906"/>
                </a:cubicBezTo>
                <a:cubicBezTo>
                  <a:pt x="-15128" y="2378598"/>
                  <a:pt x="-15128" y="2219140"/>
                  <a:pt x="45385" y="2112834"/>
                </a:cubicBezTo>
                <a:cubicBezTo>
                  <a:pt x="115981" y="1991994"/>
                  <a:pt x="182165" y="1878706"/>
                  <a:pt x="244212" y="1772499"/>
                </a:cubicBezTo>
                <a:lnTo>
                  <a:pt x="329190" y="1627041"/>
                </a:lnTo>
                <a:lnTo>
                  <a:pt x="1398074" y="1627041"/>
                </a:lnTo>
                <a:cubicBezTo>
                  <a:pt x="1456729" y="1627041"/>
                  <a:pt x="1532637" y="1586126"/>
                  <a:pt x="1563690" y="1534980"/>
                </a:cubicBezTo>
                <a:cubicBezTo>
                  <a:pt x="1563690" y="1534980"/>
                  <a:pt x="1563690" y="1534980"/>
                  <a:pt x="2143347" y="542774"/>
                </a:cubicBezTo>
                <a:cubicBezTo>
                  <a:pt x="2170950" y="488219"/>
                  <a:pt x="2170950" y="406388"/>
                  <a:pt x="2143347" y="351833"/>
                </a:cubicBezTo>
                <a:cubicBezTo>
                  <a:pt x="2143347" y="351833"/>
                  <a:pt x="2143347" y="351833"/>
                  <a:pt x="1954987" y="29414"/>
                </a:cubicBezTo>
                <a:close/>
              </a:path>
            </a:pathLst>
          </a:custGeom>
        </p:spPr>
      </p:pic>
      <p:pic>
        <p:nvPicPr>
          <p:cNvPr id="9" name="Google Shape;1588;p33" descr="A couple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6C37D90C-AB5D-46F0-BBA8-D1C7D6921D89}"/>
              </a:ext>
            </a:extLst>
          </p:cNvPr>
          <p:cNvPicPr preferRelativeResize="0"/>
          <p:nvPr/>
        </p:nvPicPr>
        <p:blipFill rotWithShape="1">
          <a:blip r:embed="rId10"/>
          <a:srcRect l="7737" r="18214" b="-2"/>
          <a:stretch/>
        </p:blipFill>
        <p:spPr>
          <a:xfrm>
            <a:off x="5082455" y="3907056"/>
            <a:ext cx="1792581" cy="1615920"/>
          </a:xfrm>
          <a:custGeom>
            <a:avLst/>
            <a:gdLst/>
            <a:ahLst/>
            <a:cxnLst/>
            <a:rect l="l" t="t" r="r" b="b"/>
            <a:pathLst>
              <a:path w="1792581" h="1615920">
                <a:moveTo>
                  <a:pt x="511427" y="0"/>
                </a:moveTo>
                <a:cubicBezTo>
                  <a:pt x="1282876" y="0"/>
                  <a:pt x="1282876" y="0"/>
                  <a:pt x="1282876" y="0"/>
                </a:cubicBezTo>
                <a:cubicBezTo>
                  <a:pt x="1321907" y="0"/>
                  <a:pt x="1372419" y="28022"/>
                  <a:pt x="1393082" y="63050"/>
                </a:cubicBezTo>
                <a:cubicBezTo>
                  <a:pt x="1778805" y="742576"/>
                  <a:pt x="1778805" y="742576"/>
                  <a:pt x="1778805" y="742576"/>
                </a:cubicBezTo>
                <a:cubicBezTo>
                  <a:pt x="1797173" y="779939"/>
                  <a:pt x="1797173" y="835982"/>
                  <a:pt x="1778805" y="873345"/>
                </a:cubicBezTo>
                <a:cubicBezTo>
                  <a:pt x="1393082" y="1552872"/>
                  <a:pt x="1393082" y="1552872"/>
                  <a:pt x="1393082" y="1552872"/>
                </a:cubicBezTo>
                <a:cubicBezTo>
                  <a:pt x="1372419" y="1587899"/>
                  <a:pt x="1321907" y="1615920"/>
                  <a:pt x="1282876" y="1615920"/>
                </a:cubicBezTo>
                <a:lnTo>
                  <a:pt x="511427" y="1615920"/>
                </a:lnTo>
                <a:cubicBezTo>
                  <a:pt x="470101" y="1615920"/>
                  <a:pt x="419590" y="1587899"/>
                  <a:pt x="401222" y="1552872"/>
                </a:cubicBezTo>
                <a:cubicBezTo>
                  <a:pt x="15498" y="873345"/>
                  <a:pt x="15498" y="873345"/>
                  <a:pt x="15498" y="873345"/>
                </a:cubicBezTo>
                <a:cubicBezTo>
                  <a:pt x="-5166" y="835982"/>
                  <a:pt x="-5166" y="779939"/>
                  <a:pt x="15498" y="742576"/>
                </a:cubicBezTo>
                <a:cubicBezTo>
                  <a:pt x="401222" y="63050"/>
                  <a:pt x="401222" y="63050"/>
                  <a:pt x="401222" y="63050"/>
                </a:cubicBezTo>
                <a:cubicBezTo>
                  <a:pt x="419590" y="28022"/>
                  <a:pt x="470101" y="0"/>
                  <a:pt x="511427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604069821"/>
      </p:ext>
    </p:extLst>
  </p:cSld>
  <p:clrMapOvr>
    <a:masterClrMapping/>
  </p:clrMapOvr>
  <p:transition spd="slow" advTm="3282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"/>
            <a:lum/>
          </a:blip>
          <a:srcRect/>
          <a:stretch>
            <a:fillRect l="-5000" t="-24000" r="-4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66571" cy="1199224"/>
          </a:xfrm>
        </p:spPr>
        <p:txBody>
          <a:bodyPr>
            <a:no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МЕДИЦИНСКИ КОЛЕЖ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4125509"/>
            <a:ext cx="6503933" cy="1255528"/>
          </a:xfrm>
        </p:spPr>
        <p:txBody>
          <a:bodyPr>
            <a:noAutofit/>
          </a:bodyPr>
          <a:lstStyle/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70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 годишна история</a:t>
            </a:r>
          </a:p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  <a:ea typeface="Cambria"/>
                <a:cs typeface="Times New Roman" panose="02020603050405020304" pitchFamily="18" charset="0"/>
                <a:sym typeface="Cambria"/>
              </a:rPr>
              <a:t>Над 10 хиляди медицински  специалисти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2C5B9E78-5EEB-4227-AE9F-10DBC0030B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817" y="3015913"/>
            <a:ext cx="2305566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99524"/>
      </p:ext>
    </p:extLst>
  </p:cSld>
  <p:clrMapOvr>
    <a:masterClrMapping/>
  </p:clrMapOvr>
  <p:transition spd="slow" advTm="5961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-3000" t="-10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D408C3F-BABF-4EEE-A9FB-A1CD96CE2C69}"/>
              </a:ext>
            </a:extLst>
          </p:cNvPr>
          <p:cNvSpPr/>
          <p:nvPr/>
        </p:nvSpPr>
        <p:spPr>
          <a:xfrm>
            <a:off x="395661" y="1870327"/>
            <a:ext cx="3955143" cy="254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en-US" sz="1600" b="1" dirty="0"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Cambria"/>
              </a:rPr>
              <a:t>РЕХАБИЛИТАТОР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Cambria"/>
              </a:rPr>
              <a:t>МЕДИЦИНСКИ ЛАБОРАНТ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Cambria"/>
              </a:rPr>
              <a:t>МЕДИЦИНСКИ КОЗМЕТИК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en-US" sz="1600" dirty="0">
                <a:latin typeface="Century" panose="02040604050505020304" pitchFamily="18" charset="0"/>
                <a:sym typeface="Cambria"/>
              </a:rPr>
              <a:t>ПОМОЩНИК-ФАРМАЦЕВТ</a:t>
            </a:r>
            <a:endParaRPr lang="bg-BG" sz="1600" dirty="0">
              <a:latin typeface="Century" panose="02040604050505020304" pitchFamily="18" charset="0"/>
              <a:sym typeface="Cambria"/>
            </a:endParaRP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bg-BG" sz="1600" dirty="0">
                <a:latin typeface="Century" panose="02040604050505020304" pitchFamily="18" charset="0"/>
                <a:sym typeface="Cambria"/>
              </a:rPr>
              <a:t>МЕДИЦИНСКИ ОПТИК</a:t>
            </a:r>
          </a:p>
          <a:p>
            <a:pPr marL="45720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</a:pPr>
            <a:r>
              <a:rPr lang="bg-BG" sz="1600" dirty="0">
                <a:latin typeface="Century" panose="02040604050505020304" pitchFamily="18" charset="0"/>
              </a:rPr>
              <a:t>ОРТОПЕДИЧЕН ТЕХНИК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8" name="Google Shape;1556;p30" descr="C:\Users\Work PC 1\Desktop\Рекламни материали 2019-2020г\Дипляна 2020\медицински лаборант\мед.лаборант.JPG">
            <a:extLst>
              <a:ext uri="{FF2B5EF4-FFF2-40B4-BE49-F238E27FC236}">
                <a16:creationId xmlns:a16="http://schemas.microsoft.com/office/drawing/2014/main" xmlns="" id="{9DE8C973-E329-4CAD-9502-EC9B0A53A64B}"/>
              </a:ext>
            </a:extLst>
          </p:cNvPr>
          <p:cNvPicPr preferRelativeResize="0"/>
          <p:nvPr/>
        </p:nvPicPr>
        <p:blipFill rotWithShape="1">
          <a:blip r:embed="rId5"/>
          <a:srcRect l="15258" r="11253" b="5"/>
          <a:stretch/>
        </p:blipFill>
        <p:spPr>
          <a:xfrm>
            <a:off x="6146886" y="789709"/>
            <a:ext cx="2397514" cy="216123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</p:spPr>
      </p:pic>
      <p:pic>
        <p:nvPicPr>
          <p:cNvPr id="7" name="Google Shape;1555;p30" descr="C:\Users\Work PC 1\Desktop\Рекламни материали 2019-2020г\Дипляна 2020\рехабилитатор\рехабилитатор.JPG">
            <a:extLst>
              <a:ext uri="{FF2B5EF4-FFF2-40B4-BE49-F238E27FC236}">
                <a16:creationId xmlns:a16="http://schemas.microsoft.com/office/drawing/2014/main" xmlns="" id="{3B5E2506-DD86-434A-9A38-36D0B5CB2C18}"/>
              </a:ext>
            </a:extLst>
          </p:cNvPr>
          <p:cNvPicPr preferRelativeResize="0"/>
          <p:nvPr/>
        </p:nvPicPr>
        <p:blipFill rotWithShape="1">
          <a:blip r:embed="rId6"/>
          <a:srcRect l="10056" r="14305"/>
          <a:stretch/>
        </p:blipFill>
        <p:spPr>
          <a:xfrm>
            <a:off x="6509864" y="1423024"/>
            <a:ext cx="5249321" cy="4597738"/>
          </a:xfrm>
          <a:custGeom>
            <a:avLst/>
            <a:gdLst/>
            <a:ahLst/>
            <a:cxnLst/>
            <a:rect l="l" t="t" r="r" b="b"/>
            <a:pathLst>
              <a:path w="5249321" h="4597738">
                <a:moveTo>
                  <a:pt x="1937803" y="0"/>
                </a:moveTo>
                <a:lnTo>
                  <a:pt x="2075306" y="0"/>
                </a:lnTo>
                <a:cubicBezTo>
                  <a:pt x="3756720" y="0"/>
                  <a:pt x="3756720" y="0"/>
                  <a:pt x="3756720" y="0"/>
                </a:cubicBezTo>
                <a:cubicBezTo>
                  <a:pt x="3871017" y="0"/>
                  <a:pt x="4018934" y="79730"/>
                  <a:pt x="4079444" y="179392"/>
                </a:cubicBezTo>
                <a:cubicBezTo>
                  <a:pt x="5208980" y="2112834"/>
                  <a:pt x="5208980" y="2112834"/>
                  <a:pt x="5208980" y="2112834"/>
                </a:cubicBezTo>
                <a:cubicBezTo>
                  <a:pt x="5262769" y="2219140"/>
                  <a:pt x="5262769" y="2378598"/>
                  <a:pt x="5208980" y="2484906"/>
                </a:cubicBezTo>
                <a:cubicBezTo>
                  <a:pt x="4079444" y="4418346"/>
                  <a:pt x="4079444" y="4418346"/>
                  <a:pt x="4079444" y="4418346"/>
                </a:cubicBezTo>
                <a:cubicBezTo>
                  <a:pt x="4018934" y="4518010"/>
                  <a:pt x="3871017" y="4597738"/>
                  <a:pt x="3756720" y="4597738"/>
                </a:cubicBezTo>
                <a:lnTo>
                  <a:pt x="1497645" y="4597738"/>
                </a:lnTo>
                <a:cubicBezTo>
                  <a:pt x="1376624" y="4597738"/>
                  <a:pt x="1228709" y="4518010"/>
                  <a:pt x="1174922" y="4418346"/>
                </a:cubicBezTo>
                <a:cubicBezTo>
                  <a:pt x="45385" y="2484906"/>
                  <a:pt x="45385" y="2484906"/>
                  <a:pt x="45385" y="2484906"/>
                </a:cubicBezTo>
                <a:cubicBezTo>
                  <a:pt x="-15128" y="2378598"/>
                  <a:pt x="-15128" y="2219140"/>
                  <a:pt x="45385" y="2112834"/>
                </a:cubicBezTo>
                <a:cubicBezTo>
                  <a:pt x="115981" y="1991994"/>
                  <a:pt x="182165" y="1878706"/>
                  <a:pt x="244212" y="1772499"/>
                </a:cubicBezTo>
                <a:lnTo>
                  <a:pt x="329190" y="1627041"/>
                </a:lnTo>
                <a:lnTo>
                  <a:pt x="1398074" y="1627041"/>
                </a:lnTo>
                <a:cubicBezTo>
                  <a:pt x="1456729" y="1627041"/>
                  <a:pt x="1532637" y="1586126"/>
                  <a:pt x="1563690" y="1534980"/>
                </a:cubicBezTo>
                <a:cubicBezTo>
                  <a:pt x="1563690" y="1534980"/>
                  <a:pt x="1563690" y="1534980"/>
                  <a:pt x="2143347" y="542774"/>
                </a:cubicBezTo>
                <a:cubicBezTo>
                  <a:pt x="2170950" y="488219"/>
                  <a:pt x="2170950" y="406388"/>
                  <a:pt x="2143347" y="351833"/>
                </a:cubicBezTo>
                <a:cubicBezTo>
                  <a:pt x="2143347" y="351833"/>
                  <a:pt x="2143347" y="351833"/>
                  <a:pt x="1954987" y="29414"/>
                </a:cubicBezTo>
                <a:close/>
              </a:path>
            </a:pathLst>
          </a:custGeom>
        </p:spPr>
      </p:pic>
      <p:pic>
        <p:nvPicPr>
          <p:cNvPr id="10" name="Google Shape;1563;p31" descr="C:\Users\Work PC 1\Desktop\Рекламни материали 2019-2020г\Дипляна 2020\DSC_5982.JPG">
            <a:extLst>
              <a:ext uri="{FF2B5EF4-FFF2-40B4-BE49-F238E27FC236}">
                <a16:creationId xmlns:a16="http://schemas.microsoft.com/office/drawing/2014/main" xmlns="" id="{E20A5749-2D1F-4B56-90C8-DAE1D8D002FE}"/>
              </a:ext>
            </a:extLst>
          </p:cNvPr>
          <p:cNvPicPr preferRelativeResize="0"/>
          <p:nvPr/>
        </p:nvPicPr>
        <p:blipFill rotWithShape="1">
          <a:blip r:embed="rId7"/>
          <a:srcRect l="22437" r="4073" b="3"/>
          <a:stretch/>
        </p:blipFill>
        <p:spPr>
          <a:xfrm>
            <a:off x="5082455" y="3907056"/>
            <a:ext cx="1792581" cy="1615920"/>
          </a:xfrm>
          <a:custGeom>
            <a:avLst/>
            <a:gdLst/>
            <a:ahLst/>
            <a:cxnLst/>
            <a:rect l="l" t="t" r="r" b="b"/>
            <a:pathLst>
              <a:path w="1792581" h="1615920">
                <a:moveTo>
                  <a:pt x="511427" y="0"/>
                </a:moveTo>
                <a:cubicBezTo>
                  <a:pt x="1282876" y="0"/>
                  <a:pt x="1282876" y="0"/>
                  <a:pt x="1282876" y="0"/>
                </a:cubicBezTo>
                <a:cubicBezTo>
                  <a:pt x="1321907" y="0"/>
                  <a:pt x="1372419" y="28022"/>
                  <a:pt x="1393082" y="63050"/>
                </a:cubicBezTo>
                <a:cubicBezTo>
                  <a:pt x="1778805" y="742576"/>
                  <a:pt x="1778805" y="742576"/>
                  <a:pt x="1778805" y="742576"/>
                </a:cubicBezTo>
                <a:cubicBezTo>
                  <a:pt x="1797173" y="779939"/>
                  <a:pt x="1797173" y="835982"/>
                  <a:pt x="1778805" y="873345"/>
                </a:cubicBezTo>
                <a:cubicBezTo>
                  <a:pt x="1393082" y="1552872"/>
                  <a:pt x="1393082" y="1552872"/>
                  <a:pt x="1393082" y="1552872"/>
                </a:cubicBezTo>
                <a:cubicBezTo>
                  <a:pt x="1372419" y="1587899"/>
                  <a:pt x="1321907" y="1615920"/>
                  <a:pt x="1282876" y="1615920"/>
                </a:cubicBezTo>
                <a:lnTo>
                  <a:pt x="511427" y="1615920"/>
                </a:lnTo>
                <a:cubicBezTo>
                  <a:pt x="470101" y="1615920"/>
                  <a:pt x="419590" y="1587899"/>
                  <a:pt x="401222" y="1552872"/>
                </a:cubicBezTo>
                <a:cubicBezTo>
                  <a:pt x="15498" y="873345"/>
                  <a:pt x="15498" y="873345"/>
                  <a:pt x="15498" y="873345"/>
                </a:cubicBezTo>
                <a:cubicBezTo>
                  <a:pt x="-5166" y="835982"/>
                  <a:pt x="-5166" y="779939"/>
                  <a:pt x="15498" y="742576"/>
                </a:cubicBezTo>
                <a:cubicBezTo>
                  <a:pt x="401222" y="63050"/>
                  <a:pt x="401222" y="63050"/>
                  <a:pt x="401222" y="63050"/>
                </a:cubicBezTo>
                <a:cubicBezTo>
                  <a:pt x="419590" y="28022"/>
                  <a:pt x="470101" y="0"/>
                  <a:pt x="511427" y="0"/>
                </a:cubicBezTo>
                <a:close/>
              </a:path>
            </a:pathLst>
          </a:custGeom>
          <a:solidFill>
            <a:srgbClr val="EDEDED"/>
          </a:solidFill>
        </p:spPr>
      </p:pic>
    </p:spTree>
    <p:extLst>
      <p:ext uri="{BB962C8B-B14F-4D97-AF65-F5344CB8AC3E}">
        <p14:creationId xmlns:p14="http://schemas.microsoft.com/office/powerpoint/2010/main" val="2329670186"/>
      </p:ext>
    </p:extLst>
  </p:cSld>
  <p:clrMapOvr>
    <a:masterClrMapping/>
  </p:clrMapOvr>
  <p:transition spd="slow" advTm="4051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"/>
            <a:lum/>
          </a:blip>
          <a:srcRect/>
          <a:stretch>
            <a:fillRect l="-2000" t="-2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997991" cy="1250230"/>
          </a:xfrm>
        </p:spPr>
        <p:txBody>
          <a:bodyPr>
            <a:noAutofit/>
          </a:bodyPr>
          <a:lstStyle/>
          <a:p>
            <a:pPr marL="102870" lvl="0" algn="ctr">
              <a:spcAft>
                <a:spcPts val="6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3600" b="1" kern="0" dirty="0">
                <a:solidFill>
                  <a:schemeClr val="accent5"/>
                </a:solidFill>
                <a:latin typeface="Century" panose="02040604050505020304" pitchFamily="18" charset="0"/>
              </a:rPr>
              <a:t>ДИПКУ </a:t>
            </a:r>
            <a:br>
              <a:rPr lang="bg-BG" sz="3600" b="1" kern="0" dirty="0">
                <a:solidFill>
                  <a:schemeClr val="accent5"/>
                </a:solidFill>
                <a:latin typeface="Century" panose="02040604050505020304" pitchFamily="18" charset="0"/>
              </a:rPr>
            </a:br>
            <a:r>
              <a:rPr lang="bg-BG" sz="3600" b="1" kern="0" dirty="0">
                <a:solidFill>
                  <a:schemeClr val="accent5"/>
                </a:solidFill>
                <a:latin typeface="Century" panose="02040604050505020304" pitchFamily="18" charset="0"/>
              </a:rPr>
              <a:t>СТАРА ЗАГОРА</a:t>
            </a:r>
            <a:endParaRPr lang="en-US" sz="3600" b="1" kern="0" dirty="0">
              <a:solidFill>
                <a:schemeClr val="accent5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2980801"/>
            <a:ext cx="6503933" cy="3734424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ДЕПАРТАМЕНТ ЗА ИНФОРМАЦИЯ И ПОВИШАВАНЕ КВАЛИФИКАЦИЯТА НА УЧИТЕЛИТЕ</a:t>
            </a:r>
          </a:p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6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0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 годишна история</a:t>
            </a:r>
          </a:p>
          <a:p>
            <a:pPr marL="457200" lvl="0" indent="-27432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FFFF00"/>
                </a:solidFill>
                <a:latin typeface="Century" panose="02040604050505020304" pitchFamily="18" charset="0"/>
              </a:rPr>
              <a:t>Д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обронамереност</a:t>
            </a:r>
          </a:p>
          <a:p>
            <a:pPr marL="548640" lvl="1" indent="-27432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FFFF00"/>
                </a:solidFill>
                <a:latin typeface="Century" panose="02040604050505020304" pitchFamily="18" charset="0"/>
              </a:rPr>
              <a:t>И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нициативност</a:t>
            </a:r>
          </a:p>
          <a:p>
            <a:pPr marL="640080" lvl="2" indent="-27432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FFFF00"/>
                </a:solidFill>
                <a:latin typeface="Century" panose="02040604050505020304" pitchFamily="18" charset="0"/>
              </a:rPr>
              <a:t>П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рофесионализъм</a:t>
            </a:r>
          </a:p>
          <a:p>
            <a:pPr marL="731520" lvl="3" indent="-27432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FFFF00"/>
                </a:solidFill>
                <a:latin typeface="Century" panose="02040604050505020304" pitchFamily="18" charset="0"/>
              </a:rPr>
              <a:t>К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ачество</a:t>
            </a:r>
          </a:p>
          <a:p>
            <a:pPr marL="822960" lvl="4" indent="-274320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rgbClr val="FFFF00"/>
                </a:solidFill>
                <a:latin typeface="Century" panose="02040604050505020304" pitchFamily="18" charset="0"/>
              </a:rPr>
              <a:t>У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вереност</a:t>
            </a:r>
            <a:endParaRPr lang="en-US" sz="16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62100174-A60E-48F9-9378-B554D59690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655" y="3218950"/>
            <a:ext cx="2828722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3779"/>
      </p:ext>
    </p:extLst>
  </p:cSld>
  <p:clrMapOvr>
    <a:masterClrMapping/>
  </p:clrMapOvr>
  <p:transition spd="slow" advTm="5559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l="-7000" t="-12000" r="-17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098" y="490533"/>
            <a:ext cx="3911879" cy="1263546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600" b="1" dirty="0" smtClean="0">
                <a:solidFill>
                  <a:srgbClr val="8C1F23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Институт за устойчив преход и развитие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 hidden="1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 hidden="1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391884" y="2573356"/>
            <a:ext cx="11354639" cy="375124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bg-BG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На 18-ти февруари 2021 г. в структурата на Тракийски университет е създаден Институт </a:t>
            </a:r>
            <a:r>
              <a:rPr lang="bg-BG" sz="2000" b="1" dirty="0">
                <a:solidFill>
                  <a:schemeClr val="accent5"/>
                </a:solidFill>
                <a:latin typeface="Century" panose="02040604050505020304" pitchFamily="18" charset="0"/>
              </a:rPr>
              <a:t>за устойчив преход и развитие</a:t>
            </a:r>
            <a:r>
              <a:rPr lang="bg-BG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, с Постановление </a:t>
            </a:r>
            <a:r>
              <a:rPr lang="en-US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№</a:t>
            </a:r>
            <a:r>
              <a:rPr lang="bg-BG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54 на Министерски съвет.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dirty="0">
                <a:solidFill>
                  <a:schemeClr val="accent5"/>
                </a:solidFill>
                <a:latin typeface="Century" panose="02040604050505020304" pitchFamily="18" charset="0"/>
              </a:rPr>
              <a:t>Цел на Института: „Да провежда теоретични, експериментални и приложни изследвания в областта на </a:t>
            </a:r>
            <a:r>
              <a:rPr lang="ru-RU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естествените, инженерните и </a:t>
            </a:r>
            <a:r>
              <a:rPr lang="ru-RU" sz="2000" b="1" dirty="0">
                <a:solidFill>
                  <a:schemeClr val="accent5"/>
                </a:solidFill>
                <a:latin typeface="Century" panose="02040604050505020304" pitchFamily="18" charset="0"/>
              </a:rPr>
              <a:t>социалните науки, насочени към създаване на нови научни знания или приложни научни продукти, включително услуги и публично-частни партньорства, както и разработване на насоки за университетско </a:t>
            </a:r>
            <a:r>
              <a:rPr lang="ru-RU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образование в бакалавърска, магистърска </a:t>
            </a:r>
            <a:r>
              <a:rPr lang="ru-RU" sz="2000" b="1" dirty="0">
                <a:solidFill>
                  <a:schemeClr val="accent5"/>
                </a:solidFill>
                <a:latin typeface="Century" panose="02040604050505020304" pitchFamily="18" charset="0"/>
              </a:rPr>
              <a:t>и </a:t>
            </a:r>
            <a:r>
              <a:rPr lang="ru-RU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докторска степен.</a:t>
            </a:r>
            <a:r>
              <a:rPr lang="bg-BG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“</a:t>
            </a:r>
            <a:r>
              <a:rPr lang="ru-RU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 (</a:t>
            </a:r>
            <a:r>
              <a:rPr lang="ru-RU" sz="2000" b="1" dirty="0">
                <a:solidFill>
                  <a:schemeClr val="accent5"/>
                </a:solidFill>
                <a:latin typeface="Century" panose="02040604050505020304" pitchFamily="18" charset="0"/>
              </a:rPr>
              <a:t>Чл. 3 от </a:t>
            </a:r>
            <a:r>
              <a:rPr lang="ru-RU" sz="2000" b="1" dirty="0" smtClean="0">
                <a:solidFill>
                  <a:schemeClr val="accent5"/>
                </a:solidFill>
                <a:latin typeface="Century" panose="02040604050505020304" pitchFamily="18" charset="0"/>
              </a:rPr>
              <a:t>постановлението)</a:t>
            </a:r>
            <a:endParaRPr lang="en-US" sz="2000" b="1" dirty="0">
              <a:solidFill>
                <a:schemeClr val="accent5"/>
              </a:solidFill>
              <a:latin typeface="Century" panose="02040604050505020304" pitchFamily="18" charset="0"/>
            </a:endParaRPr>
          </a:p>
        </p:txBody>
      </p:sp>
      <p:sp>
        <p:nvSpPr>
          <p:cNvPr id="26" name="Freeform 5" hidden="1">
            <a:extLst>
              <a:ext uri="{FF2B5EF4-FFF2-40B4-BE49-F238E27FC236}">
                <a16:creationId xmlns:a16="http://schemas.microsoft.com/office/drawing/2014/main" xmlns="" id="{F6285A5F-6712-47A0-8A11-F0DFF60D0D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457" y="673706"/>
            <a:ext cx="1410201" cy="1410201"/>
          </a:xfrm>
          <a:prstGeom prst="rect">
            <a:avLst/>
          </a:prstGeom>
        </p:spPr>
      </p:pic>
      <p:sp>
        <p:nvSpPr>
          <p:cNvPr id="6" name="Hexagon 5"/>
          <p:cNvSpPr/>
          <p:nvPr/>
        </p:nvSpPr>
        <p:spPr>
          <a:xfrm>
            <a:off x="9483970" y="490533"/>
            <a:ext cx="2051538" cy="1770185"/>
          </a:xfrm>
          <a:prstGeom prst="hexagon">
            <a:avLst>
              <a:gd name="adj" fmla="val 28974"/>
              <a:gd name="vf" fmla="val 115470"/>
            </a:avLst>
          </a:prstGeom>
          <a:noFill/>
          <a:ln w="38100">
            <a:solidFill>
              <a:schemeClr val="accent5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marR="0" lvl="0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599" y="124741"/>
            <a:ext cx="743776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670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l="-7000" t="-12000" r="-17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716" y="160706"/>
            <a:ext cx="4093370" cy="1422380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>
                <a:solidFill>
                  <a:srgbClr val="8C1F23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Институт за устойчив преход и </a:t>
            </a:r>
            <a:r>
              <a:rPr lang="bg-BG" sz="3200" b="1" dirty="0" smtClean="0">
                <a:solidFill>
                  <a:srgbClr val="8C1F23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развитие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 hidden="1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 hidden="1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608500"/>
              </p:ext>
            </p:extLst>
          </p:nvPr>
        </p:nvGraphicFramePr>
        <p:xfrm>
          <a:off x="208400" y="2504880"/>
          <a:ext cx="11479295" cy="3638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6" name="Freeform 5" hidden="1">
            <a:extLst>
              <a:ext uri="{FF2B5EF4-FFF2-40B4-BE49-F238E27FC236}">
                <a16:creationId xmlns:a16="http://schemas.microsoft.com/office/drawing/2014/main" xmlns="" id="{F6285A5F-6712-47A0-8A11-F0DFF60D0D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306" y="343878"/>
            <a:ext cx="1414706" cy="1414706"/>
          </a:xfrm>
          <a:prstGeom prst="rect">
            <a:avLst/>
          </a:prstGeom>
        </p:spPr>
      </p:pic>
      <p:sp>
        <p:nvSpPr>
          <p:cNvPr id="6" name="Hexagon 5"/>
          <p:cNvSpPr/>
          <p:nvPr/>
        </p:nvSpPr>
        <p:spPr>
          <a:xfrm>
            <a:off x="9725316" y="160705"/>
            <a:ext cx="2091545" cy="1786789"/>
          </a:xfrm>
          <a:prstGeom prst="hexagon">
            <a:avLst>
              <a:gd name="adj" fmla="val 28974"/>
              <a:gd name="vf" fmla="val 115470"/>
            </a:avLst>
          </a:prstGeom>
          <a:noFill/>
          <a:ln w="38100">
            <a:solidFill>
              <a:schemeClr val="accent5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marR="0" lvl="0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10">
                  <a:extLst>
                    <a:ext uri="{837473B0-CC2E-450A-ABE3-18F120FF3D39}">
                      <a1611:picAttrSrcUrl xmlns="" xmlns:a1611="http://schemas.microsoft.com/office/drawing/2016/11/main" r:id="rId11"/>
                    </a:ext>
                  </a:extLst>
                </a:blip>
              </a:buBlip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13" name="Picture 3" descr="D:\3. Academic year 2020-2021\Projects\Институт за устойчив преход\Лого партньори\Mining Uni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926" y="5261032"/>
            <a:ext cx="538455" cy="553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4" descr="D:\3. Academic year 2020-2021\Projects\Институт за устойчив преход\Лого партньори\TU-Sofia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793" y="4413233"/>
            <a:ext cx="533588" cy="524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7" descr="D:\3. Academic year 2020-2021\Projects\Институт за устойчив преход\Лого партньори\stara-zagora.pn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345" y="3688526"/>
            <a:ext cx="689836" cy="59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8" descr="D:\3. Academic year 2020-2021\Projects\Институт за устойчив преход\Лого партньори\мон.pn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35" y="4389340"/>
            <a:ext cx="959629" cy="509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9" descr="D:\3. Academic year 2020-2021\Projects\Институт за устойчив преход\Лого партньори\МЗХ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007" y="5559151"/>
            <a:ext cx="1022652" cy="354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3" descr="D:\3. Academic year 2020-2021\Projects\Институт за устойчив преход\Лого партньори\бск.pn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105" y="4675410"/>
            <a:ext cx="1285211" cy="149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15" descr="D:\3. Academic year 2020-2021\Projects\Институт за устойчив преход\Лого партньори\ПОДКРЕПА.jpg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1664" y="5071132"/>
            <a:ext cx="508403" cy="515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6" descr="D:\3. Academic year 2020-2021\Projects\Институт за устойчив преход\Лого партньори\КНСБ.pn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9377" y="4051091"/>
            <a:ext cx="499589" cy="724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0" descr="D:\3. Academic year 2020-2021\Projects\Институт за устойчив преход\Лого партньори\logo_bg.png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35" y="5013402"/>
            <a:ext cx="999424" cy="31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12" descr="D:\3. Academic year 2020-2021\Projects\Институт за устойчив преход\Лого партньори\АИКБ.png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5750" y="4413233"/>
            <a:ext cx="1142810" cy="536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9878" y="87694"/>
            <a:ext cx="743776" cy="7315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175" y="3668491"/>
            <a:ext cx="519206" cy="51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909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l="-7000" t="-12000" r="-17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133" y="542234"/>
            <a:ext cx="3724697" cy="1263546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600" b="1" dirty="0">
                <a:solidFill>
                  <a:srgbClr val="8C1F23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Институт за устойчив преход и развитие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 hidden="1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 hidden="1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98937"/>
              </p:ext>
            </p:extLst>
          </p:nvPr>
        </p:nvGraphicFramePr>
        <p:xfrm>
          <a:off x="270934" y="1872034"/>
          <a:ext cx="10634133" cy="4833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6" name="Freeform 5" hidden="1">
            <a:extLst>
              <a:ext uri="{FF2B5EF4-FFF2-40B4-BE49-F238E27FC236}">
                <a16:creationId xmlns:a16="http://schemas.microsoft.com/office/drawing/2014/main" xmlns="" id="{F6285A5F-6712-47A0-8A11-F0DFF60D0D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457" y="673706"/>
            <a:ext cx="1410201" cy="1410201"/>
          </a:xfrm>
          <a:prstGeom prst="rect">
            <a:avLst/>
          </a:prstGeom>
        </p:spPr>
      </p:pic>
      <p:sp>
        <p:nvSpPr>
          <p:cNvPr id="6" name="Hexagon 5"/>
          <p:cNvSpPr/>
          <p:nvPr/>
        </p:nvSpPr>
        <p:spPr>
          <a:xfrm>
            <a:off x="9483970" y="490533"/>
            <a:ext cx="2051538" cy="1770185"/>
          </a:xfrm>
          <a:prstGeom prst="hexagon">
            <a:avLst>
              <a:gd name="adj" fmla="val 28974"/>
              <a:gd name="vf" fmla="val 115470"/>
            </a:avLst>
          </a:prstGeom>
          <a:noFill/>
          <a:ln w="38100">
            <a:solidFill>
              <a:schemeClr val="accent5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marR="0" lvl="0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10">
                  <a:extLst>
                    <a:ext uri="{837473B0-CC2E-450A-ABE3-18F120FF3D39}">
                      <a1611:picAttrSrcUrl xmlns="" xmlns:a1611="http://schemas.microsoft.com/office/drawing/2016/11/main" r:id="rId11"/>
                    </a:ext>
                  </a:extLst>
                </a:blip>
              </a:buBlip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36" y="178668"/>
            <a:ext cx="740597" cy="72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979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l="-6000" t="-8000" r="-7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xmlns="" id="{EDC94264-3734-4C03-8937-6DA0151563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xmlns="" id="{D653FE82-935D-4023-B44D-BD36E39409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824" y="435548"/>
            <a:ext cx="5604406" cy="6056376"/>
          </a:xfrm>
          <a:custGeom>
            <a:avLst/>
            <a:gdLst>
              <a:gd name="connsiteX0" fmla="*/ 3711556 w 5604406"/>
              <a:gd name="connsiteY0" fmla="*/ 4579520 h 6056376"/>
              <a:gd name="connsiteX1" fmla="*/ 4416614 w 5604406"/>
              <a:gd name="connsiteY1" fmla="*/ 4579520 h 6056376"/>
              <a:gd name="connsiteX2" fmla="*/ 4517336 w 5604406"/>
              <a:gd name="connsiteY2" fmla="*/ 4637144 h 6056376"/>
              <a:gd name="connsiteX3" fmla="*/ 4869864 w 5604406"/>
              <a:gd name="connsiteY3" fmla="*/ 5258191 h 6056376"/>
              <a:gd name="connsiteX4" fmla="*/ 4869864 w 5604406"/>
              <a:gd name="connsiteY4" fmla="*/ 5377706 h 6056376"/>
              <a:gd name="connsiteX5" fmla="*/ 4517336 w 5604406"/>
              <a:gd name="connsiteY5" fmla="*/ 5998753 h 6056376"/>
              <a:gd name="connsiteX6" fmla="*/ 4416614 w 5604406"/>
              <a:gd name="connsiteY6" fmla="*/ 6056376 h 6056376"/>
              <a:gd name="connsiteX7" fmla="*/ 3711556 w 5604406"/>
              <a:gd name="connsiteY7" fmla="*/ 6056376 h 6056376"/>
              <a:gd name="connsiteX8" fmla="*/ 3610834 w 5604406"/>
              <a:gd name="connsiteY8" fmla="*/ 5998753 h 6056376"/>
              <a:gd name="connsiteX9" fmla="*/ 3258305 w 5604406"/>
              <a:gd name="connsiteY9" fmla="*/ 5377706 h 6056376"/>
              <a:gd name="connsiteX10" fmla="*/ 3258305 w 5604406"/>
              <a:gd name="connsiteY10" fmla="*/ 5258191 h 6056376"/>
              <a:gd name="connsiteX11" fmla="*/ 3610834 w 5604406"/>
              <a:gd name="connsiteY11" fmla="*/ 4637144 h 6056376"/>
              <a:gd name="connsiteX12" fmla="*/ 3711556 w 5604406"/>
              <a:gd name="connsiteY12" fmla="*/ 4579520 h 6056376"/>
              <a:gd name="connsiteX13" fmla="*/ 2553203 w 5604406"/>
              <a:gd name="connsiteY13" fmla="*/ 3910405 h 6056376"/>
              <a:gd name="connsiteX14" fmla="*/ 3112131 w 5604406"/>
              <a:gd name="connsiteY14" fmla="*/ 3910405 h 6056376"/>
              <a:gd name="connsiteX15" fmla="*/ 3138445 w 5604406"/>
              <a:gd name="connsiteY15" fmla="*/ 3913900 h 6056376"/>
              <a:gd name="connsiteX16" fmla="*/ 3156542 w 5604406"/>
              <a:gd name="connsiteY16" fmla="*/ 3921488 h 6056376"/>
              <a:gd name="connsiteX17" fmla="*/ 3145482 w 5604406"/>
              <a:gd name="connsiteY17" fmla="*/ 3940617 h 6056376"/>
              <a:gd name="connsiteX18" fmla="*/ 2753633 w 5604406"/>
              <a:gd name="connsiteY18" fmla="*/ 4618329 h 6056376"/>
              <a:gd name="connsiteX19" fmla="*/ 2520178 w 5604406"/>
              <a:gd name="connsiteY19" fmla="*/ 4754008 h 6056376"/>
              <a:gd name="connsiteX20" fmla="*/ 2332522 w 5604406"/>
              <a:gd name="connsiteY20" fmla="*/ 4754008 h 6056376"/>
              <a:gd name="connsiteX21" fmla="*/ 2310631 w 5604406"/>
              <a:gd name="connsiteY21" fmla="*/ 4754008 h 6056376"/>
              <a:gd name="connsiteX22" fmla="*/ 2289741 w 5604406"/>
              <a:gd name="connsiteY22" fmla="*/ 4718037 h 6056376"/>
              <a:gd name="connsiteX23" fmla="*/ 2187424 w 5604406"/>
              <a:gd name="connsiteY23" fmla="*/ 4541838 h 6056376"/>
              <a:gd name="connsiteX24" fmla="*/ 2187424 w 5604406"/>
              <a:gd name="connsiteY24" fmla="*/ 4443215 h 6056376"/>
              <a:gd name="connsiteX25" fmla="*/ 2467493 w 5604406"/>
              <a:gd name="connsiteY25" fmla="*/ 3960919 h 6056376"/>
              <a:gd name="connsiteX26" fmla="*/ 2553203 w 5604406"/>
              <a:gd name="connsiteY26" fmla="*/ 3910405 h 6056376"/>
              <a:gd name="connsiteX27" fmla="*/ 1018933 w 5604406"/>
              <a:gd name="connsiteY27" fmla="*/ 1626925 h 6056376"/>
              <a:gd name="connsiteX28" fmla="*/ 2520178 w 5604406"/>
              <a:gd name="connsiteY28" fmla="*/ 1626925 h 6056376"/>
              <a:gd name="connsiteX29" fmla="*/ 2753633 w 5604406"/>
              <a:gd name="connsiteY29" fmla="*/ 1762604 h 6056376"/>
              <a:gd name="connsiteX30" fmla="*/ 3502634 w 5604406"/>
              <a:gd name="connsiteY30" fmla="*/ 3058018 h 6056376"/>
              <a:gd name="connsiteX31" fmla="*/ 3502634 w 5604406"/>
              <a:gd name="connsiteY31" fmla="*/ 3322916 h 6056376"/>
              <a:gd name="connsiteX32" fmla="*/ 3224525 w 5604406"/>
              <a:gd name="connsiteY32" fmla="*/ 3803912 h 6056376"/>
              <a:gd name="connsiteX33" fmla="*/ 3201087 w 5604406"/>
              <a:gd name="connsiteY33" fmla="*/ 3844448 h 6056376"/>
              <a:gd name="connsiteX34" fmla="*/ 3201911 w 5604406"/>
              <a:gd name="connsiteY34" fmla="*/ 3844794 h 6056376"/>
              <a:gd name="connsiteX35" fmla="*/ 3243274 w 5604406"/>
              <a:gd name="connsiteY35" fmla="*/ 3886511 h 6056376"/>
              <a:gd name="connsiteX36" fmla="*/ 3557827 w 5604406"/>
              <a:gd name="connsiteY36" fmla="*/ 4430538 h 6056376"/>
              <a:gd name="connsiteX37" fmla="*/ 3557827 w 5604406"/>
              <a:gd name="connsiteY37" fmla="*/ 4541785 h 6056376"/>
              <a:gd name="connsiteX38" fmla="*/ 3243274 w 5604406"/>
              <a:gd name="connsiteY38" fmla="*/ 5085811 h 6056376"/>
              <a:gd name="connsiteX39" fmla="*/ 3145230 w 5604406"/>
              <a:gd name="connsiteY39" fmla="*/ 5142791 h 6056376"/>
              <a:gd name="connsiteX40" fmla="*/ 2514762 w 5604406"/>
              <a:gd name="connsiteY40" fmla="*/ 5142791 h 6056376"/>
              <a:gd name="connsiteX41" fmla="*/ 2418081 w 5604406"/>
              <a:gd name="connsiteY41" fmla="*/ 5085811 h 6056376"/>
              <a:gd name="connsiteX42" fmla="*/ 2248632 w 5604406"/>
              <a:gd name="connsiteY42" fmla="*/ 4794008 h 6056376"/>
              <a:gd name="connsiteX43" fmla="*/ 2229490 w 5604406"/>
              <a:gd name="connsiteY43" fmla="*/ 4761043 h 6056376"/>
              <a:gd name="connsiteX44" fmla="*/ 2244552 w 5604406"/>
              <a:gd name="connsiteY44" fmla="*/ 4761043 h 6056376"/>
              <a:gd name="connsiteX45" fmla="*/ 2315742 w 5604406"/>
              <a:gd name="connsiteY45" fmla="*/ 4761043 h 6056376"/>
              <a:gd name="connsiteX46" fmla="*/ 2346667 w 5604406"/>
              <a:gd name="connsiteY46" fmla="*/ 4814300 h 6056376"/>
              <a:gd name="connsiteX47" fmla="*/ 2464821 w 5604406"/>
              <a:gd name="connsiteY47" fmla="*/ 5017769 h 6056376"/>
              <a:gd name="connsiteX48" fmla="*/ 2550532 w 5604406"/>
              <a:gd name="connsiteY48" fmla="*/ 5068284 h 6056376"/>
              <a:gd name="connsiteX49" fmla="*/ 3109461 w 5604406"/>
              <a:gd name="connsiteY49" fmla="*/ 5068284 h 6056376"/>
              <a:gd name="connsiteX50" fmla="*/ 3196378 w 5604406"/>
              <a:gd name="connsiteY50" fmla="*/ 5017769 h 6056376"/>
              <a:gd name="connsiteX51" fmla="*/ 3475239 w 5604406"/>
              <a:gd name="connsiteY51" fmla="*/ 4535474 h 6056376"/>
              <a:gd name="connsiteX52" fmla="*/ 3475239 w 5604406"/>
              <a:gd name="connsiteY52" fmla="*/ 4436849 h 6056376"/>
              <a:gd name="connsiteX53" fmla="*/ 3196378 w 5604406"/>
              <a:gd name="connsiteY53" fmla="*/ 3954554 h 6056376"/>
              <a:gd name="connsiteX54" fmla="*/ 3159710 w 5604406"/>
              <a:gd name="connsiteY54" fmla="*/ 3917570 h 6056376"/>
              <a:gd name="connsiteX55" fmla="*/ 3155467 w 5604406"/>
              <a:gd name="connsiteY55" fmla="*/ 3915792 h 6056376"/>
              <a:gd name="connsiteX56" fmla="*/ 3178213 w 5604406"/>
              <a:gd name="connsiteY56" fmla="*/ 3876454 h 6056376"/>
              <a:gd name="connsiteX57" fmla="*/ 3195128 w 5604406"/>
              <a:gd name="connsiteY57" fmla="*/ 3847197 h 6056376"/>
              <a:gd name="connsiteX58" fmla="*/ 3177583 w 5604406"/>
              <a:gd name="connsiteY58" fmla="*/ 3839840 h 6056376"/>
              <a:gd name="connsiteX59" fmla="*/ 3147902 w 5604406"/>
              <a:gd name="connsiteY59" fmla="*/ 3835897 h 6056376"/>
              <a:gd name="connsiteX60" fmla="*/ 2517433 w 5604406"/>
              <a:gd name="connsiteY60" fmla="*/ 3835897 h 6056376"/>
              <a:gd name="connsiteX61" fmla="*/ 2420753 w 5604406"/>
              <a:gd name="connsiteY61" fmla="*/ 3892877 h 6056376"/>
              <a:gd name="connsiteX62" fmla="*/ 2104838 w 5604406"/>
              <a:gd name="connsiteY62" fmla="*/ 4436903 h 6056376"/>
              <a:gd name="connsiteX63" fmla="*/ 2104838 w 5604406"/>
              <a:gd name="connsiteY63" fmla="*/ 4548151 h 6056376"/>
              <a:gd name="connsiteX64" fmla="*/ 2209114 w 5604406"/>
              <a:gd name="connsiteY64" fmla="*/ 4727721 h 6056376"/>
              <a:gd name="connsiteX65" fmla="*/ 2224379 w 5604406"/>
              <a:gd name="connsiteY65" fmla="*/ 4754008 h 6056376"/>
              <a:gd name="connsiteX66" fmla="*/ 2153664 w 5604406"/>
              <a:gd name="connsiteY66" fmla="*/ 4754008 h 6056376"/>
              <a:gd name="connsiteX67" fmla="*/ 1018933 w 5604406"/>
              <a:gd name="connsiteY67" fmla="*/ 4754008 h 6056376"/>
              <a:gd name="connsiteX68" fmla="*/ 788721 w 5604406"/>
              <a:gd name="connsiteY68" fmla="*/ 4618329 h 6056376"/>
              <a:gd name="connsiteX69" fmla="*/ 36479 w 5604406"/>
              <a:gd name="connsiteY69" fmla="*/ 3322916 h 6056376"/>
              <a:gd name="connsiteX70" fmla="*/ 36479 w 5604406"/>
              <a:gd name="connsiteY70" fmla="*/ 3058018 h 6056376"/>
              <a:gd name="connsiteX71" fmla="*/ 788721 w 5604406"/>
              <a:gd name="connsiteY71" fmla="*/ 1762604 h 6056376"/>
              <a:gd name="connsiteX72" fmla="*/ 1018933 w 5604406"/>
              <a:gd name="connsiteY72" fmla="*/ 1626925 h 6056376"/>
              <a:gd name="connsiteX73" fmla="*/ 3636615 w 5604406"/>
              <a:gd name="connsiteY73" fmla="*/ 339380 h 6056376"/>
              <a:gd name="connsiteX74" fmla="*/ 4821523 w 5604406"/>
              <a:gd name="connsiteY74" fmla="*/ 339380 h 6056376"/>
              <a:gd name="connsiteX75" fmla="*/ 4990794 w 5604406"/>
              <a:gd name="connsiteY75" fmla="*/ 436221 h 6056376"/>
              <a:gd name="connsiteX76" fmla="*/ 5583247 w 5604406"/>
              <a:gd name="connsiteY76" fmla="*/ 1479943 h 6056376"/>
              <a:gd name="connsiteX77" fmla="*/ 5583247 w 5604406"/>
              <a:gd name="connsiteY77" fmla="*/ 1680798 h 6056376"/>
              <a:gd name="connsiteX78" fmla="*/ 4990794 w 5604406"/>
              <a:gd name="connsiteY78" fmla="*/ 2724519 h 6056376"/>
              <a:gd name="connsiteX79" fmla="*/ 4821523 w 5604406"/>
              <a:gd name="connsiteY79" fmla="*/ 2821359 h 6056376"/>
              <a:gd name="connsiteX80" fmla="*/ 3636615 w 5604406"/>
              <a:gd name="connsiteY80" fmla="*/ 2821359 h 6056376"/>
              <a:gd name="connsiteX81" fmla="*/ 3467344 w 5604406"/>
              <a:gd name="connsiteY81" fmla="*/ 2724519 h 6056376"/>
              <a:gd name="connsiteX82" fmla="*/ 2874890 w 5604406"/>
              <a:gd name="connsiteY82" fmla="*/ 1680798 h 6056376"/>
              <a:gd name="connsiteX83" fmla="*/ 2874890 w 5604406"/>
              <a:gd name="connsiteY83" fmla="*/ 1479943 h 6056376"/>
              <a:gd name="connsiteX84" fmla="*/ 3467344 w 5604406"/>
              <a:gd name="connsiteY84" fmla="*/ 436221 h 6056376"/>
              <a:gd name="connsiteX85" fmla="*/ 3636615 w 5604406"/>
              <a:gd name="connsiteY85" fmla="*/ 339380 h 6056376"/>
              <a:gd name="connsiteX86" fmla="*/ 1941244 w 5604406"/>
              <a:gd name="connsiteY86" fmla="*/ 0 h 6056376"/>
              <a:gd name="connsiteX87" fmla="*/ 2646302 w 5604406"/>
              <a:gd name="connsiteY87" fmla="*/ 0 h 6056376"/>
              <a:gd name="connsiteX88" fmla="*/ 2747024 w 5604406"/>
              <a:gd name="connsiteY88" fmla="*/ 57624 h 6056376"/>
              <a:gd name="connsiteX89" fmla="*/ 3099552 w 5604406"/>
              <a:gd name="connsiteY89" fmla="*/ 678671 h 6056376"/>
              <a:gd name="connsiteX90" fmla="*/ 3099552 w 5604406"/>
              <a:gd name="connsiteY90" fmla="*/ 798186 h 6056376"/>
              <a:gd name="connsiteX91" fmla="*/ 2747024 w 5604406"/>
              <a:gd name="connsiteY91" fmla="*/ 1419233 h 6056376"/>
              <a:gd name="connsiteX92" fmla="*/ 2646302 w 5604406"/>
              <a:gd name="connsiteY92" fmla="*/ 1476856 h 6056376"/>
              <a:gd name="connsiteX93" fmla="*/ 1941244 w 5604406"/>
              <a:gd name="connsiteY93" fmla="*/ 1476856 h 6056376"/>
              <a:gd name="connsiteX94" fmla="*/ 1840522 w 5604406"/>
              <a:gd name="connsiteY94" fmla="*/ 1419233 h 6056376"/>
              <a:gd name="connsiteX95" fmla="*/ 1487993 w 5604406"/>
              <a:gd name="connsiteY95" fmla="*/ 798186 h 6056376"/>
              <a:gd name="connsiteX96" fmla="*/ 1487993 w 5604406"/>
              <a:gd name="connsiteY96" fmla="*/ 678671 h 6056376"/>
              <a:gd name="connsiteX97" fmla="*/ 1840522 w 5604406"/>
              <a:gd name="connsiteY97" fmla="*/ 57624 h 6056376"/>
              <a:gd name="connsiteX98" fmla="*/ 1941244 w 5604406"/>
              <a:gd name="connsiteY98" fmla="*/ 0 h 60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04406" h="6056376">
                <a:moveTo>
                  <a:pt x="3711556" y="4579520"/>
                </a:moveTo>
                <a:cubicBezTo>
                  <a:pt x="4416614" y="4579520"/>
                  <a:pt x="4416614" y="4579520"/>
                  <a:pt x="4416614" y="4579520"/>
                </a:cubicBezTo>
                <a:cubicBezTo>
                  <a:pt x="4452286" y="4579520"/>
                  <a:pt x="4498451" y="4605130"/>
                  <a:pt x="4517336" y="4637144"/>
                </a:cubicBezTo>
                <a:cubicBezTo>
                  <a:pt x="4869864" y="5258191"/>
                  <a:pt x="4869864" y="5258191"/>
                  <a:pt x="4869864" y="5258191"/>
                </a:cubicBezTo>
                <a:cubicBezTo>
                  <a:pt x="4886652" y="5292338"/>
                  <a:pt x="4886652" y="5343558"/>
                  <a:pt x="4869864" y="5377706"/>
                </a:cubicBezTo>
                <a:cubicBezTo>
                  <a:pt x="4517336" y="5998753"/>
                  <a:pt x="4517336" y="5998753"/>
                  <a:pt x="4517336" y="5998753"/>
                </a:cubicBezTo>
                <a:cubicBezTo>
                  <a:pt x="4498451" y="6030767"/>
                  <a:pt x="4452286" y="6056376"/>
                  <a:pt x="4416614" y="6056376"/>
                </a:cubicBezTo>
                <a:lnTo>
                  <a:pt x="3711556" y="6056376"/>
                </a:lnTo>
                <a:cubicBezTo>
                  <a:pt x="3673785" y="6056376"/>
                  <a:pt x="3627621" y="6030767"/>
                  <a:pt x="3610834" y="5998753"/>
                </a:cubicBezTo>
                <a:cubicBezTo>
                  <a:pt x="3258305" y="5377706"/>
                  <a:pt x="3258305" y="5377706"/>
                  <a:pt x="3258305" y="5377706"/>
                </a:cubicBezTo>
                <a:cubicBezTo>
                  <a:pt x="3239419" y="5343558"/>
                  <a:pt x="3239419" y="5292338"/>
                  <a:pt x="3258305" y="5258191"/>
                </a:cubicBezTo>
                <a:cubicBezTo>
                  <a:pt x="3610834" y="4637144"/>
                  <a:pt x="3610834" y="4637144"/>
                  <a:pt x="3610834" y="4637144"/>
                </a:cubicBezTo>
                <a:cubicBezTo>
                  <a:pt x="3627621" y="4605130"/>
                  <a:pt x="3673785" y="4579520"/>
                  <a:pt x="3711556" y="4579520"/>
                </a:cubicBezTo>
                <a:close/>
                <a:moveTo>
                  <a:pt x="2553203" y="3910405"/>
                </a:moveTo>
                <a:cubicBezTo>
                  <a:pt x="2553203" y="3910405"/>
                  <a:pt x="2553203" y="3910405"/>
                  <a:pt x="3112131" y="3910405"/>
                </a:cubicBezTo>
                <a:cubicBezTo>
                  <a:pt x="3121185" y="3910405"/>
                  <a:pt x="3130014" y="3911607"/>
                  <a:pt x="3138445" y="3913900"/>
                </a:cubicBezTo>
                <a:lnTo>
                  <a:pt x="3156542" y="3921488"/>
                </a:lnTo>
                <a:lnTo>
                  <a:pt x="3145482" y="3940617"/>
                </a:lnTo>
                <a:cubicBezTo>
                  <a:pt x="3045480" y="4113572"/>
                  <a:pt x="2917477" y="4334957"/>
                  <a:pt x="2753633" y="4618329"/>
                </a:cubicBezTo>
                <a:cubicBezTo>
                  <a:pt x="2704998" y="4702320"/>
                  <a:pt x="2617451" y="4754008"/>
                  <a:pt x="2520178" y="4754008"/>
                </a:cubicBezTo>
                <a:cubicBezTo>
                  <a:pt x="2520178" y="4754008"/>
                  <a:pt x="2520178" y="4754008"/>
                  <a:pt x="2332522" y="4754008"/>
                </a:cubicBezTo>
                <a:lnTo>
                  <a:pt x="2310631" y="4754008"/>
                </a:lnTo>
                <a:lnTo>
                  <a:pt x="2289741" y="4718037"/>
                </a:lnTo>
                <a:cubicBezTo>
                  <a:pt x="2260654" y="4667947"/>
                  <a:pt x="2226809" y="4609662"/>
                  <a:pt x="2187424" y="4541838"/>
                </a:cubicBezTo>
                <a:cubicBezTo>
                  <a:pt x="2169318" y="4511770"/>
                  <a:pt x="2169318" y="4473284"/>
                  <a:pt x="2187424" y="4443215"/>
                </a:cubicBezTo>
                <a:cubicBezTo>
                  <a:pt x="2187424" y="4443215"/>
                  <a:pt x="2187424" y="4443215"/>
                  <a:pt x="2467493" y="3960919"/>
                </a:cubicBezTo>
                <a:cubicBezTo>
                  <a:pt x="2484394" y="3929649"/>
                  <a:pt x="2518194" y="3910405"/>
                  <a:pt x="2553203" y="3910405"/>
                </a:cubicBezTo>
                <a:close/>
                <a:moveTo>
                  <a:pt x="1018933" y="1626925"/>
                </a:moveTo>
                <a:cubicBezTo>
                  <a:pt x="1018933" y="1626925"/>
                  <a:pt x="1018933" y="1626925"/>
                  <a:pt x="2520178" y="1626925"/>
                </a:cubicBezTo>
                <a:cubicBezTo>
                  <a:pt x="2617451" y="1626925"/>
                  <a:pt x="2704998" y="1678612"/>
                  <a:pt x="2753633" y="1762604"/>
                </a:cubicBezTo>
                <a:cubicBezTo>
                  <a:pt x="2753633" y="1762604"/>
                  <a:pt x="2753633" y="1762604"/>
                  <a:pt x="3502634" y="3058018"/>
                </a:cubicBezTo>
                <a:cubicBezTo>
                  <a:pt x="3551271" y="3138780"/>
                  <a:pt x="3551271" y="3242154"/>
                  <a:pt x="3502634" y="3322916"/>
                </a:cubicBezTo>
                <a:cubicBezTo>
                  <a:pt x="3502634" y="3322916"/>
                  <a:pt x="3502634" y="3322916"/>
                  <a:pt x="3224525" y="3803912"/>
                </a:cubicBezTo>
                <a:lnTo>
                  <a:pt x="3201087" y="3844448"/>
                </a:lnTo>
                <a:lnTo>
                  <a:pt x="3201911" y="3844794"/>
                </a:lnTo>
                <a:cubicBezTo>
                  <a:pt x="3218763" y="3854630"/>
                  <a:pt x="3233060" y="3868874"/>
                  <a:pt x="3243274" y="3886511"/>
                </a:cubicBezTo>
                <a:cubicBezTo>
                  <a:pt x="3243274" y="3886511"/>
                  <a:pt x="3243274" y="3886511"/>
                  <a:pt x="3557827" y="4430538"/>
                </a:cubicBezTo>
                <a:cubicBezTo>
                  <a:pt x="3578253" y="4464454"/>
                  <a:pt x="3578253" y="4507867"/>
                  <a:pt x="3557827" y="4541785"/>
                </a:cubicBezTo>
                <a:cubicBezTo>
                  <a:pt x="3557827" y="4541785"/>
                  <a:pt x="3557827" y="4541785"/>
                  <a:pt x="3243274" y="5085811"/>
                </a:cubicBezTo>
                <a:cubicBezTo>
                  <a:pt x="3222848" y="5121083"/>
                  <a:pt x="3186082" y="5142791"/>
                  <a:pt x="3145230" y="5142791"/>
                </a:cubicBezTo>
                <a:cubicBezTo>
                  <a:pt x="3145230" y="5142791"/>
                  <a:pt x="3145230" y="5142791"/>
                  <a:pt x="2514762" y="5142791"/>
                </a:cubicBezTo>
                <a:cubicBezTo>
                  <a:pt x="2475272" y="5142791"/>
                  <a:pt x="2437146" y="5121083"/>
                  <a:pt x="2418081" y="5085811"/>
                </a:cubicBezTo>
                <a:cubicBezTo>
                  <a:pt x="2418081" y="5085811"/>
                  <a:pt x="2418081" y="5085811"/>
                  <a:pt x="2248632" y="4794008"/>
                </a:cubicBezTo>
                <a:lnTo>
                  <a:pt x="2229490" y="4761043"/>
                </a:lnTo>
                <a:lnTo>
                  <a:pt x="2244552" y="4761043"/>
                </a:lnTo>
                <a:lnTo>
                  <a:pt x="2315742" y="4761043"/>
                </a:lnTo>
                <a:lnTo>
                  <a:pt x="2346667" y="4814300"/>
                </a:lnTo>
                <a:cubicBezTo>
                  <a:pt x="2464821" y="5017769"/>
                  <a:pt x="2464821" y="5017769"/>
                  <a:pt x="2464821" y="5017769"/>
                </a:cubicBezTo>
                <a:cubicBezTo>
                  <a:pt x="2481722" y="5049039"/>
                  <a:pt x="2515524" y="5068284"/>
                  <a:pt x="2550532" y="5068284"/>
                </a:cubicBezTo>
                <a:cubicBezTo>
                  <a:pt x="3109461" y="5068284"/>
                  <a:pt x="3109461" y="5068284"/>
                  <a:pt x="3109461" y="5068284"/>
                </a:cubicBezTo>
                <a:cubicBezTo>
                  <a:pt x="3145676" y="5068284"/>
                  <a:pt x="3178270" y="5049039"/>
                  <a:pt x="3196378" y="5017769"/>
                </a:cubicBezTo>
                <a:cubicBezTo>
                  <a:pt x="3475239" y="4535474"/>
                  <a:pt x="3475239" y="4535474"/>
                  <a:pt x="3475239" y="4535474"/>
                </a:cubicBezTo>
                <a:cubicBezTo>
                  <a:pt x="3493347" y="4505405"/>
                  <a:pt x="3493347" y="4466917"/>
                  <a:pt x="3475239" y="4436849"/>
                </a:cubicBezTo>
                <a:cubicBezTo>
                  <a:pt x="3196378" y="3954554"/>
                  <a:pt x="3196378" y="3954554"/>
                  <a:pt x="3196378" y="3954554"/>
                </a:cubicBezTo>
                <a:cubicBezTo>
                  <a:pt x="3187324" y="3938918"/>
                  <a:pt x="3174649" y="3926289"/>
                  <a:pt x="3159710" y="3917570"/>
                </a:cubicBezTo>
                <a:lnTo>
                  <a:pt x="3155467" y="3915792"/>
                </a:lnTo>
                <a:lnTo>
                  <a:pt x="3178213" y="3876454"/>
                </a:lnTo>
                <a:lnTo>
                  <a:pt x="3195128" y="3847197"/>
                </a:lnTo>
                <a:lnTo>
                  <a:pt x="3177583" y="3839840"/>
                </a:lnTo>
                <a:cubicBezTo>
                  <a:pt x="3168072" y="3837253"/>
                  <a:pt x="3158115" y="3835897"/>
                  <a:pt x="3147902" y="3835897"/>
                </a:cubicBezTo>
                <a:cubicBezTo>
                  <a:pt x="2517433" y="3835897"/>
                  <a:pt x="2517433" y="3835897"/>
                  <a:pt x="2517433" y="3835897"/>
                </a:cubicBezTo>
                <a:cubicBezTo>
                  <a:pt x="2477944" y="3835897"/>
                  <a:pt x="2439817" y="3857604"/>
                  <a:pt x="2420753" y="3892877"/>
                </a:cubicBezTo>
                <a:cubicBezTo>
                  <a:pt x="2104838" y="4436903"/>
                  <a:pt x="2104838" y="4436903"/>
                  <a:pt x="2104838" y="4436903"/>
                </a:cubicBezTo>
                <a:cubicBezTo>
                  <a:pt x="2084412" y="4470820"/>
                  <a:pt x="2084412" y="4514233"/>
                  <a:pt x="2104838" y="4548151"/>
                </a:cubicBezTo>
                <a:cubicBezTo>
                  <a:pt x="2144327" y="4616153"/>
                  <a:pt x="2178879" y="4675656"/>
                  <a:pt x="2209114" y="4727721"/>
                </a:cubicBezTo>
                <a:lnTo>
                  <a:pt x="2224379" y="4754008"/>
                </a:lnTo>
                <a:lnTo>
                  <a:pt x="2153664" y="4754008"/>
                </a:lnTo>
                <a:cubicBezTo>
                  <a:pt x="1933755" y="4754008"/>
                  <a:pt x="1581901" y="4754008"/>
                  <a:pt x="1018933" y="4754008"/>
                </a:cubicBezTo>
                <a:cubicBezTo>
                  <a:pt x="924904" y="4754008"/>
                  <a:pt x="834115" y="4702320"/>
                  <a:pt x="788721" y="4618329"/>
                </a:cubicBezTo>
                <a:cubicBezTo>
                  <a:pt x="788721" y="4618329"/>
                  <a:pt x="788721" y="4618329"/>
                  <a:pt x="36479" y="3322916"/>
                </a:cubicBezTo>
                <a:cubicBezTo>
                  <a:pt x="-12159" y="3242154"/>
                  <a:pt x="-12159" y="3138780"/>
                  <a:pt x="36479" y="3058018"/>
                </a:cubicBezTo>
                <a:cubicBezTo>
                  <a:pt x="36479" y="3058018"/>
                  <a:pt x="36479" y="3058018"/>
                  <a:pt x="788721" y="1762604"/>
                </a:cubicBezTo>
                <a:cubicBezTo>
                  <a:pt x="834115" y="1678612"/>
                  <a:pt x="924904" y="1626925"/>
                  <a:pt x="1018933" y="1626925"/>
                </a:cubicBezTo>
                <a:close/>
                <a:moveTo>
                  <a:pt x="3636615" y="339380"/>
                </a:moveTo>
                <a:cubicBezTo>
                  <a:pt x="4821523" y="339380"/>
                  <a:pt x="4821523" y="339380"/>
                  <a:pt x="4821523" y="339380"/>
                </a:cubicBezTo>
                <a:cubicBezTo>
                  <a:pt x="4881472" y="339380"/>
                  <a:pt x="4959056" y="382420"/>
                  <a:pt x="4990794" y="436221"/>
                </a:cubicBezTo>
                <a:cubicBezTo>
                  <a:pt x="5583247" y="1479943"/>
                  <a:pt x="5583247" y="1479943"/>
                  <a:pt x="5583247" y="1479943"/>
                </a:cubicBezTo>
                <a:cubicBezTo>
                  <a:pt x="5611459" y="1537330"/>
                  <a:pt x="5611459" y="1623410"/>
                  <a:pt x="5583247" y="1680798"/>
                </a:cubicBezTo>
                <a:cubicBezTo>
                  <a:pt x="4990794" y="2724519"/>
                  <a:pt x="4990794" y="2724519"/>
                  <a:pt x="4990794" y="2724519"/>
                </a:cubicBezTo>
                <a:cubicBezTo>
                  <a:pt x="4959056" y="2778320"/>
                  <a:pt x="4881472" y="2821359"/>
                  <a:pt x="4821523" y="2821359"/>
                </a:cubicBezTo>
                <a:lnTo>
                  <a:pt x="3636615" y="2821359"/>
                </a:lnTo>
                <a:cubicBezTo>
                  <a:pt x="3573139" y="2821359"/>
                  <a:pt x="3495556" y="2778320"/>
                  <a:pt x="3467344" y="2724519"/>
                </a:cubicBezTo>
                <a:cubicBezTo>
                  <a:pt x="2874890" y="1680798"/>
                  <a:pt x="2874890" y="1680798"/>
                  <a:pt x="2874890" y="1680798"/>
                </a:cubicBezTo>
                <a:cubicBezTo>
                  <a:pt x="2843151" y="1623410"/>
                  <a:pt x="2843151" y="1537330"/>
                  <a:pt x="2874890" y="1479943"/>
                </a:cubicBezTo>
                <a:cubicBezTo>
                  <a:pt x="3467344" y="436221"/>
                  <a:pt x="3467344" y="436221"/>
                  <a:pt x="3467344" y="436221"/>
                </a:cubicBezTo>
                <a:cubicBezTo>
                  <a:pt x="3495556" y="382420"/>
                  <a:pt x="3573139" y="339380"/>
                  <a:pt x="3636615" y="339380"/>
                </a:cubicBezTo>
                <a:close/>
                <a:moveTo>
                  <a:pt x="1941244" y="0"/>
                </a:moveTo>
                <a:cubicBezTo>
                  <a:pt x="2646302" y="0"/>
                  <a:pt x="2646302" y="0"/>
                  <a:pt x="2646302" y="0"/>
                </a:cubicBezTo>
                <a:cubicBezTo>
                  <a:pt x="2681974" y="0"/>
                  <a:pt x="2728139" y="25610"/>
                  <a:pt x="2747024" y="57624"/>
                </a:cubicBezTo>
                <a:cubicBezTo>
                  <a:pt x="3099552" y="678671"/>
                  <a:pt x="3099552" y="678671"/>
                  <a:pt x="3099552" y="678671"/>
                </a:cubicBezTo>
                <a:cubicBezTo>
                  <a:pt x="3116340" y="712818"/>
                  <a:pt x="3116340" y="764038"/>
                  <a:pt x="3099552" y="798186"/>
                </a:cubicBezTo>
                <a:cubicBezTo>
                  <a:pt x="2747024" y="1419233"/>
                  <a:pt x="2747024" y="1419233"/>
                  <a:pt x="2747024" y="1419233"/>
                </a:cubicBezTo>
                <a:cubicBezTo>
                  <a:pt x="2728139" y="1451247"/>
                  <a:pt x="2681974" y="1476856"/>
                  <a:pt x="2646302" y="1476856"/>
                </a:cubicBezTo>
                <a:lnTo>
                  <a:pt x="1941244" y="1476856"/>
                </a:lnTo>
                <a:cubicBezTo>
                  <a:pt x="1903473" y="1476856"/>
                  <a:pt x="1857309" y="1451247"/>
                  <a:pt x="1840522" y="1419233"/>
                </a:cubicBezTo>
                <a:cubicBezTo>
                  <a:pt x="1487993" y="798186"/>
                  <a:pt x="1487993" y="798186"/>
                  <a:pt x="1487993" y="798186"/>
                </a:cubicBezTo>
                <a:cubicBezTo>
                  <a:pt x="1469108" y="764038"/>
                  <a:pt x="1469108" y="712818"/>
                  <a:pt x="1487993" y="678671"/>
                </a:cubicBezTo>
                <a:cubicBezTo>
                  <a:pt x="1840522" y="57624"/>
                  <a:pt x="1840522" y="57624"/>
                  <a:pt x="1840522" y="57624"/>
                </a:cubicBezTo>
                <a:cubicBezTo>
                  <a:pt x="1857309" y="25610"/>
                  <a:pt x="1903473" y="0"/>
                  <a:pt x="194124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bg-BG" dirty="0"/>
              <a:t> </a:t>
            </a:r>
            <a:endParaRPr lang="en-US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xmlns="" id="{D2B67A63-02D3-4756-9B4F-388A1B5A86D2}"/>
              </a:ext>
            </a:extLst>
          </p:cNvPr>
          <p:cNvSpPr/>
          <p:nvPr/>
        </p:nvSpPr>
        <p:spPr>
          <a:xfrm>
            <a:off x="6096000" y="400812"/>
            <a:ext cx="6045957" cy="6056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z="1600" b="1" dirty="0" smtClean="0">
                <a:latin typeface="Century" panose="02040604050505020304" pitchFamily="18" charset="0"/>
              </a:rPr>
              <a:t>АКАДЕМИ</a:t>
            </a:r>
            <a:r>
              <a:rPr lang="bg-BG" b="1" dirty="0" smtClean="0"/>
              <a:t>ЧЕН</a:t>
            </a:r>
            <a:r>
              <a:rPr lang="bg-BG" dirty="0"/>
              <a:t> </a:t>
            </a:r>
            <a:r>
              <a:rPr lang="ru-RU" sz="1600" b="1" dirty="0" smtClean="0">
                <a:latin typeface="Century" panose="02040604050505020304" pitchFamily="18" charset="0"/>
              </a:rPr>
              <a:t>ТЕХНОЛОГИ</a:t>
            </a:r>
            <a:r>
              <a:rPr lang="bg-BG" b="1" dirty="0" smtClean="0">
                <a:solidFill>
                  <a:srgbClr val="8C1F23"/>
                </a:solidFill>
              </a:rPr>
              <a:t>ЧЕН КОМПЛЕКС</a:t>
            </a:r>
          </a:p>
          <a:p>
            <a:pPr lvl="0"/>
            <a:endParaRPr lang="bg-BG" sz="1600" b="1" dirty="0">
              <a:solidFill>
                <a:srgbClr val="8C1F23"/>
              </a:solidFill>
              <a:latin typeface="Century" panose="02040604050505020304" pitchFamily="18" charset="0"/>
            </a:endParaRPr>
          </a:p>
          <a:p>
            <a:pPr lvl="0"/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bg-BG" sz="1600" dirty="0" smtClean="0">
                <a:latin typeface="Century" panose="02040604050505020304" pitchFamily="18" charset="0"/>
              </a:rPr>
              <a:t>2200 дка обработваема земя</a:t>
            </a: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9"/>
                    </a:ext>
                  </a:extLst>
                </a:blip>
              </a:buBlip>
            </a:pPr>
            <a:r>
              <a:rPr lang="bg-BG" sz="1600" dirty="0" smtClean="0">
                <a:latin typeface="Century" panose="02040604050505020304" pitchFamily="18" charset="0"/>
              </a:rPr>
              <a:t>Говеда: породи </a:t>
            </a:r>
            <a:r>
              <a:rPr lang="bg-BG" sz="1600" dirty="0" err="1" smtClean="0">
                <a:latin typeface="Century" panose="02040604050505020304" pitchFamily="18" charset="0"/>
              </a:rPr>
              <a:t>Галуей</a:t>
            </a:r>
            <a:r>
              <a:rPr lang="bg-BG" sz="1600" dirty="0" smtClean="0">
                <a:latin typeface="Century" panose="02040604050505020304" pitchFamily="18" charset="0"/>
              </a:rPr>
              <a:t>, </a:t>
            </a:r>
            <a:r>
              <a:rPr lang="bg-BG" sz="1600" dirty="0" err="1" smtClean="0">
                <a:latin typeface="Century" panose="02040604050505020304" pitchFamily="18" charset="0"/>
              </a:rPr>
              <a:t>Симентал</a:t>
            </a:r>
            <a:r>
              <a:rPr lang="bg-BG" sz="1600" dirty="0" smtClean="0">
                <a:latin typeface="Century" panose="02040604050505020304" pitchFamily="18" charset="0"/>
              </a:rPr>
              <a:t>, </a:t>
            </a:r>
            <a:r>
              <a:rPr lang="ru-RU" sz="1600" dirty="0" err="1" smtClean="0">
                <a:latin typeface="Century" panose="02040604050505020304" pitchFamily="18" charset="0"/>
              </a:rPr>
              <a:t>Черношарени</a:t>
            </a:r>
            <a:r>
              <a:rPr lang="bg-BG" sz="1600" dirty="0" smtClean="0">
                <a:latin typeface="Century" panose="02040604050505020304" pitchFamily="18" charset="0"/>
              </a:rPr>
              <a:t>, </a:t>
            </a:r>
            <a:r>
              <a:rPr lang="ru-RU" sz="1600" dirty="0" err="1" smtClean="0">
                <a:latin typeface="Century" panose="02040604050505020304" pitchFamily="18" charset="0"/>
              </a:rPr>
              <a:t>Червеношарени</a:t>
            </a:r>
            <a:r>
              <a:rPr lang="ru-RU" sz="1600" dirty="0" smtClean="0">
                <a:latin typeface="Century" panose="02040604050505020304" pitchFamily="18" charset="0"/>
              </a:rPr>
              <a:t>, </a:t>
            </a:r>
            <a:r>
              <a:rPr lang="ru-RU" sz="1600" dirty="0" err="1" smtClean="0">
                <a:latin typeface="Century" panose="02040604050505020304" pitchFamily="18" charset="0"/>
              </a:rPr>
              <a:t>Кафяво</a:t>
            </a:r>
            <a:r>
              <a:rPr lang="ru-RU" sz="1600" dirty="0" smtClean="0">
                <a:latin typeface="Century" panose="02040604050505020304" pitchFamily="18" charset="0"/>
              </a:rPr>
              <a:t> </a:t>
            </a:r>
            <a:r>
              <a:rPr lang="ru-RU" sz="1600" dirty="0" err="1" smtClean="0">
                <a:latin typeface="Century" panose="02040604050505020304" pitchFamily="18" charset="0"/>
              </a:rPr>
              <a:t>американсо</a:t>
            </a:r>
            <a:r>
              <a:rPr lang="ru-RU" sz="1600" dirty="0" smtClean="0">
                <a:latin typeface="Century" panose="02040604050505020304" pitchFamily="18" charset="0"/>
              </a:rPr>
              <a:t> и </a:t>
            </a:r>
            <a:r>
              <a:rPr lang="ru-RU" sz="1600" dirty="0" err="1" smtClean="0">
                <a:latin typeface="Century" panose="02040604050505020304" pitchFamily="18" charset="0"/>
              </a:rPr>
              <a:t>Джарсе</a:t>
            </a:r>
            <a:endParaRPr lang="ru-RU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9"/>
                    </a:ext>
                  </a:extLst>
                </a:blip>
              </a:buBlip>
            </a:pPr>
            <a:r>
              <a:rPr lang="ru-RU" sz="1600" dirty="0">
                <a:latin typeface="Century" panose="02040604050505020304" pitchFamily="18" charset="0"/>
              </a:rPr>
              <a:t>Овце – </a:t>
            </a:r>
            <a:r>
              <a:rPr lang="ru-RU" sz="1600" dirty="0" err="1">
                <a:latin typeface="Century" panose="02040604050505020304" pitchFamily="18" charset="0"/>
              </a:rPr>
              <a:t>поддържане</a:t>
            </a:r>
            <a:r>
              <a:rPr lang="ru-RU" sz="1600" dirty="0">
                <a:latin typeface="Century" panose="02040604050505020304" pitchFamily="18" charset="0"/>
              </a:rPr>
              <a:t> на </a:t>
            </a:r>
            <a:r>
              <a:rPr lang="ru-RU" sz="1600" dirty="0" err="1">
                <a:latin typeface="Century" panose="02040604050505020304" pitchFamily="18" charset="0"/>
              </a:rPr>
              <a:t>голям</a:t>
            </a:r>
            <a:r>
              <a:rPr lang="ru-RU" sz="1600" dirty="0">
                <a:latin typeface="Century" panose="02040604050505020304" pitchFamily="18" charset="0"/>
              </a:rPr>
              <a:t> </a:t>
            </a:r>
            <a:r>
              <a:rPr lang="ru-RU" sz="1600" dirty="0" err="1">
                <a:latin typeface="Century" panose="02040604050505020304" pitchFamily="18" charset="0"/>
              </a:rPr>
              <a:t>породен</a:t>
            </a:r>
            <a:r>
              <a:rPr lang="ru-RU" sz="1600" dirty="0">
                <a:latin typeface="Century" panose="02040604050505020304" pitchFamily="18" charset="0"/>
              </a:rPr>
              <a:t> </a:t>
            </a:r>
            <a:r>
              <a:rPr lang="ru-RU" sz="1600" dirty="0" err="1">
                <a:latin typeface="Century" panose="02040604050505020304" pitchFamily="18" charset="0"/>
              </a:rPr>
              <a:t>състав</a:t>
            </a:r>
            <a:r>
              <a:rPr lang="ru-RU" sz="1600" dirty="0">
                <a:latin typeface="Century" panose="02040604050505020304" pitchFamily="18" charset="0"/>
              </a:rPr>
              <a:t> от </a:t>
            </a:r>
            <a:r>
              <a:rPr lang="ru-RU" sz="1600" dirty="0" err="1">
                <a:latin typeface="Century" panose="02040604050505020304" pitchFamily="18" charset="0"/>
              </a:rPr>
              <a:t>български</a:t>
            </a:r>
            <a:r>
              <a:rPr lang="ru-RU" sz="1600" dirty="0">
                <a:latin typeface="Century" panose="02040604050505020304" pitchFamily="18" charset="0"/>
              </a:rPr>
              <a:t> </a:t>
            </a:r>
            <a:r>
              <a:rPr lang="ru-RU" sz="1600" dirty="0" smtClean="0">
                <a:latin typeface="Century" panose="02040604050505020304" pitchFamily="18" charset="0"/>
              </a:rPr>
              <a:t>породи</a:t>
            </a: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9"/>
                    </a:ext>
                  </a:extLst>
                </a:blip>
              </a:buBlip>
            </a:pPr>
            <a:r>
              <a:rPr lang="ru-RU" sz="1600" dirty="0" err="1" smtClean="0">
                <a:latin typeface="Century" panose="02040604050505020304" pitchFamily="18" charset="0"/>
              </a:rPr>
              <a:t>Изцяло</a:t>
            </a:r>
            <a:r>
              <a:rPr lang="ru-RU" sz="1600" dirty="0" smtClean="0">
                <a:latin typeface="Century" panose="02040604050505020304" pitchFamily="18" charset="0"/>
              </a:rPr>
              <a:t> </a:t>
            </a:r>
            <a:r>
              <a:rPr lang="ru-RU" sz="1600" dirty="0" err="1" smtClean="0">
                <a:latin typeface="Century" panose="02040604050505020304" pitchFamily="18" charset="0"/>
              </a:rPr>
              <a:t>обновен</a:t>
            </a:r>
            <a:r>
              <a:rPr lang="ru-RU" sz="1600" dirty="0" smtClean="0">
                <a:latin typeface="Century" panose="02040604050505020304" pitchFamily="18" charset="0"/>
              </a:rPr>
              <a:t> технологичен парк</a:t>
            </a: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9"/>
                    </a:ext>
                  </a:extLst>
                </a:blip>
              </a:buBlip>
            </a:pPr>
            <a:r>
              <a:rPr lang="ru-RU" sz="1600" dirty="0" smtClean="0">
                <a:latin typeface="Century" panose="02040604050505020304" pitchFamily="18" charset="0"/>
              </a:rPr>
              <a:t>Производство на сирене и </a:t>
            </a:r>
            <a:r>
              <a:rPr lang="ru-RU" sz="1600" dirty="0" err="1" smtClean="0">
                <a:latin typeface="Century" panose="02040604050505020304" pitchFamily="18" charset="0"/>
              </a:rPr>
              <a:t>кашкавал</a:t>
            </a:r>
            <a:endParaRPr lang="ru-RU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9"/>
                    </a:ext>
                  </a:extLst>
                </a:blip>
              </a:buBlip>
            </a:pPr>
            <a:r>
              <a:rPr lang="ru-RU" sz="1600" dirty="0" err="1" smtClean="0">
                <a:latin typeface="Century" panose="02040604050505020304" pitchFamily="18" charset="0"/>
              </a:rPr>
              <a:t>Конна</a:t>
            </a:r>
            <a:r>
              <a:rPr lang="ru-RU" sz="1600" dirty="0" smtClean="0">
                <a:latin typeface="Century" panose="02040604050505020304" pitchFamily="18" charset="0"/>
              </a:rPr>
              <a:t> база</a:t>
            </a:r>
            <a:endParaRPr lang="ru-RU" sz="1600" dirty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endParaRPr lang="en-US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endParaRPr lang="en-US" sz="1600" dirty="0">
              <a:latin typeface="Century" panose="02040604050505020304" pitchFamily="18" charset="0"/>
              <a:sym typeface="Calibri"/>
            </a:endParaRPr>
          </a:p>
        </p:txBody>
      </p:sp>
      <p:pic>
        <p:nvPicPr>
          <p:cNvPr id="11" name="Google Shape;151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46369" y="752005"/>
            <a:ext cx="1214898" cy="8046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Google Shape;150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66506" y="2728927"/>
            <a:ext cx="2487000" cy="1647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Google Shape;154;p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2789945" y="4577068"/>
            <a:ext cx="1142644" cy="7738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Google Shape;173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603279" y="1254850"/>
            <a:ext cx="2259998" cy="1575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Google Shape;185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36237" y="5027062"/>
            <a:ext cx="1468859" cy="1332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6346134"/>
      </p:ext>
    </p:extLst>
  </p:cSld>
  <p:clrMapOvr>
    <a:masterClrMapping/>
  </p:clrMapOvr>
  <p:transition spd="slow" advTm="14303">
    <p:strip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l="-14000" t="-19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D408C3F-BABF-4EEE-A9FB-A1CD96CE2C69}"/>
              </a:ext>
            </a:extLst>
          </p:cNvPr>
          <p:cNvSpPr/>
          <p:nvPr/>
        </p:nvSpPr>
        <p:spPr>
          <a:xfrm>
            <a:off x="432815" y="643468"/>
            <a:ext cx="5265252" cy="5081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buClr>
                <a:srgbClr val="8C1F23"/>
              </a:buClr>
              <a:buSzPts val="2400"/>
            </a:pPr>
            <a:r>
              <a:rPr lang="ru-RU" sz="1600" b="1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В процес на изграждане е нов </a:t>
            </a:r>
            <a:r>
              <a:rPr lang="ru-RU" sz="1600" b="1" dirty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център за „Виртуална реалност“ - л</a:t>
            </a:r>
            <a:r>
              <a:rPr lang="ru-RU" sz="1600" b="1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аборатория </a:t>
            </a:r>
            <a:r>
              <a:rPr lang="ru-RU" sz="1600" b="1" dirty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за </a:t>
            </a:r>
            <a:r>
              <a:rPr lang="ru-RU" sz="1600" b="1" dirty="0" smtClean="0">
                <a:solidFill>
                  <a:srgbClr val="8C1F23"/>
                </a:solidFill>
                <a:latin typeface="Century" panose="02040604050505020304" pitchFamily="18" charset="0"/>
                <a:sym typeface="Arial Narrow"/>
              </a:rPr>
              <a:t>многоизмерна реалност</a:t>
            </a:r>
          </a:p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rgbClr val="8C1F23"/>
              </a:buClr>
              <a:buSzPct val="150000"/>
              <a:buFontTx/>
              <a:buNone/>
              <a:tabLst/>
              <a:defRPr/>
            </a:pPr>
            <a:endParaRPr kumimoji="0" lang="bg-BG" sz="16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Calibri"/>
              </a:rPr>
              <a:t>Лабораторията ще обслужва нуждите на:</a:t>
            </a:r>
            <a:endParaRPr kumimoji="0" lang="bg-BG" sz="1600" b="1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5143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="" xmlns:a1611="http://schemas.microsoft.com/office/drawing/2016/11/main" r:id="rId8"/>
                    </a:ext>
                  </a:extLst>
                </a:blip>
              </a:buBlip>
              <a:tabLst/>
              <a:defRPr/>
            </a:pPr>
            <a:r>
              <a:rPr kumimoji="0" lang="bg-BG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Calibri"/>
              </a:rPr>
              <a:t>Обучението на студентите</a:t>
            </a:r>
            <a:endParaRPr kumimoji="0" lang="bg-BG" sz="16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22860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5143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="" xmlns:a1611="http://schemas.microsoft.com/office/drawing/2016/11/main" r:id="rId8"/>
                    </a:ext>
                  </a:extLst>
                </a:blip>
              </a:buBlip>
              <a:tabLst/>
              <a:defRPr/>
            </a:pPr>
            <a:r>
              <a:rPr kumimoji="0" lang="bg-BG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  <a:sym typeface="Calibri"/>
              </a:rPr>
              <a:t>Нуждите на регионалния бизнес</a:t>
            </a:r>
            <a:endParaRPr kumimoji="0" lang="bg-BG" sz="16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22860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  <a:sym typeface="Calibri"/>
            </a:endParaRPr>
          </a:p>
          <a:p>
            <a:pPr marL="5143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:lc="http://schemas.openxmlformats.org/drawingml/2006/lockedCanvas" xmlns="" xmlns:a1611="http://schemas.microsoft.com/office/drawing/2016/11/main" r:id="rId8"/>
                    </a:ext>
                  </a:extLst>
                </a:blip>
              </a:buBlip>
              <a:tabLst/>
              <a:defRPr/>
            </a:pPr>
            <a:r>
              <a:rPr kumimoji="0" lang="bg-BG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Културно-опознавателните</a:t>
            </a:r>
            <a:r>
              <a:rPr kumimoji="0" lang="bg-BG" sz="1600" b="0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и туристически интереси на града и региона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67" y="1481666"/>
            <a:ext cx="5043713" cy="4119031"/>
          </a:xfrm>
          <a:prstGeom prst="hexagon">
            <a:avLst>
              <a:gd name="adj" fmla="val 28454"/>
              <a:gd name="vf" fmla="val 115470"/>
            </a:avLst>
          </a:prstGeom>
          <a:effectLst>
            <a:softEdge rad="127000"/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2" y="245535"/>
            <a:ext cx="3349773" cy="2870877"/>
          </a:xfrm>
          <a:prstGeom prst="hexagon">
            <a:avLst>
              <a:gd name="adj" fmla="val 27949"/>
              <a:gd name="vf" fmla="val 115470"/>
            </a:avLst>
          </a:prstGeom>
          <a:effectLst>
            <a:softEdge rad="127000"/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2" y="4411134"/>
            <a:ext cx="2653803" cy="2221439"/>
          </a:xfrm>
          <a:prstGeom prst="hexagon">
            <a:avLst>
              <a:gd name="adj" fmla="val 27136"/>
              <a:gd name="vf" fmla="val 115470"/>
            </a:avLst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73788" y="373873"/>
            <a:ext cx="1222495" cy="122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482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"/>
            <a:lum/>
          </a:blip>
          <a:srcRect/>
          <a:stretch>
            <a:fillRect l="-6000" t="-8000" r="-7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xmlns="" id="{EDC94264-3734-4C03-8937-6DA0151563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xmlns="" id="{D653FE82-935D-4023-B44D-BD36E39409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824" y="435548"/>
            <a:ext cx="5604406" cy="6056376"/>
          </a:xfrm>
          <a:custGeom>
            <a:avLst/>
            <a:gdLst>
              <a:gd name="connsiteX0" fmla="*/ 3711556 w 5604406"/>
              <a:gd name="connsiteY0" fmla="*/ 4579520 h 6056376"/>
              <a:gd name="connsiteX1" fmla="*/ 4416614 w 5604406"/>
              <a:gd name="connsiteY1" fmla="*/ 4579520 h 6056376"/>
              <a:gd name="connsiteX2" fmla="*/ 4517336 w 5604406"/>
              <a:gd name="connsiteY2" fmla="*/ 4637144 h 6056376"/>
              <a:gd name="connsiteX3" fmla="*/ 4869864 w 5604406"/>
              <a:gd name="connsiteY3" fmla="*/ 5258191 h 6056376"/>
              <a:gd name="connsiteX4" fmla="*/ 4869864 w 5604406"/>
              <a:gd name="connsiteY4" fmla="*/ 5377706 h 6056376"/>
              <a:gd name="connsiteX5" fmla="*/ 4517336 w 5604406"/>
              <a:gd name="connsiteY5" fmla="*/ 5998753 h 6056376"/>
              <a:gd name="connsiteX6" fmla="*/ 4416614 w 5604406"/>
              <a:gd name="connsiteY6" fmla="*/ 6056376 h 6056376"/>
              <a:gd name="connsiteX7" fmla="*/ 3711556 w 5604406"/>
              <a:gd name="connsiteY7" fmla="*/ 6056376 h 6056376"/>
              <a:gd name="connsiteX8" fmla="*/ 3610834 w 5604406"/>
              <a:gd name="connsiteY8" fmla="*/ 5998753 h 6056376"/>
              <a:gd name="connsiteX9" fmla="*/ 3258305 w 5604406"/>
              <a:gd name="connsiteY9" fmla="*/ 5377706 h 6056376"/>
              <a:gd name="connsiteX10" fmla="*/ 3258305 w 5604406"/>
              <a:gd name="connsiteY10" fmla="*/ 5258191 h 6056376"/>
              <a:gd name="connsiteX11" fmla="*/ 3610834 w 5604406"/>
              <a:gd name="connsiteY11" fmla="*/ 4637144 h 6056376"/>
              <a:gd name="connsiteX12" fmla="*/ 3711556 w 5604406"/>
              <a:gd name="connsiteY12" fmla="*/ 4579520 h 6056376"/>
              <a:gd name="connsiteX13" fmla="*/ 2553203 w 5604406"/>
              <a:gd name="connsiteY13" fmla="*/ 3910405 h 6056376"/>
              <a:gd name="connsiteX14" fmla="*/ 3112131 w 5604406"/>
              <a:gd name="connsiteY14" fmla="*/ 3910405 h 6056376"/>
              <a:gd name="connsiteX15" fmla="*/ 3138445 w 5604406"/>
              <a:gd name="connsiteY15" fmla="*/ 3913900 h 6056376"/>
              <a:gd name="connsiteX16" fmla="*/ 3156542 w 5604406"/>
              <a:gd name="connsiteY16" fmla="*/ 3921488 h 6056376"/>
              <a:gd name="connsiteX17" fmla="*/ 3145482 w 5604406"/>
              <a:gd name="connsiteY17" fmla="*/ 3940617 h 6056376"/>
              <a:gd name="connsiteX18" fmla="*/ 2753633 w 5604406"/>
              <a:gd name="connsiteY18" fmla="*/ 4618329 h 6056376"/>
              <a:gd name="connsiteX19" fmla="*/ 2520178 w 5604406"/>
              <a:gd name="connsiteY19" fmla="*/ 4754008 h 6056376"/>
              <a:gd name="connsiteX20" fmla="*/ 2332522 w 5604406"/>
              <a:gd name="connsiteY20" fmla="*/ 4754008 h 6056376"/>
              <a:gd name="connsiteX21" fmla="*/ 2310631 w 5604406"/>
              <a:gd name="connsiteY21" fmla="*/ 4754008 h 6056376"/>
              <a:gd name="connsiteX22" fmla="*/ 2289741 w 5604406"/>
              <a:gd name="connsiteY22" fmla="*/ 4718037 h 6056376"/>
              <a:gd name="connsiteX23" fmla="*/ 2187424 w 5604406"/>
              <a:gd name="connsiteY23" fmla="*/ 4541838 h 6056376"/>
              <a:gd name="connsiteX24" fmla="*/ 2187424 w 5604406"/>
              <a:gd name="connsiteY24" fmla="*/ 4443215 h 6056376"/>
              <a:gd name="connsiteX25" fmla="*/ 2467493 w 5604406"/>
              <a:gd name="connsiteY25" fmla="*/ 3960919 h 6056376"/>
              <a:gd name="connsiteX26" fmla="*/ 2553203 w 5604406"/>
              <a:gd name="connsiteY26" fmla="*/ 3910405 h 6056376"/>
              <a:gd name="connsiteX27" fmla="*/ 1018933 w 5604406"/>
              <a:gd name="connsiteY27" fmla="*/ 1626925 h 6056376"/>
              <a:gd name="connsiteX28" fmla="*/ 2520178 w 5604406"/>
              <a:gd name="connsiteY28" fmla="*/ 1626925 h 6056376"/>
              <a:gd name="connsiteX29" fmla="*/ 2753633 w 5604406"/>
              <a:gd name="connsiteY29" fmla="*/ 1762604 h 6056376"/>
              <a:gd name="connsiteX30" fmla="*/ 3502634 w 5604406"/>
              <a:gd name="connsiteY30" fmla="*/ 3058018 h 6056376"/>
              <a:gd name="connsiteX31" fmla="*/ 3502634 w 5604406"/>
              <a:gd name="connsiteY31" fmla="*/ 3322916 h 6056376"/>
              <a:gd name="connsiteX32" fmla="*/ 3224525 w 5604406"/>
              <a:gd name="connsiteY32" fmla="*/ 3803912 h 6056376"/>
              <a:gd name="connsiteX33" fmla="*/ 3201087 w 5604406"/>
              <a:gd name="connsiteY33" fmla="*/ 3844448 h 6056376"/>
              <a:gd name="connsiteX34" fmla="*/ 3201911 w 5604406"/>
              <a:gd name="connsiteY34" fmla="*/ 3844794 h 6056376"/>
              <a:gd name="connsiteX35" fmla="*/ 3243274 w 5604406"/>
              <a:gd name="connsiteY35" fmla="*/ 3886511 h 6056376"/>
              <a:gd name="connsiteX36" fmla="*/ 3557827 w 5604406"/>
              <a:gd name="connsiteY36" fmla="*/ 4430538 h 6056376"/>
              <a:gd name="connsiteX37" fmla="*/ 3557827 w 5604406"/>
              <a:gd name="connsiteY37" fmla="*/ 4541785 h 6056376"/>
              <a:gd name="connsiteX38" fmla="*/ 3243274 w 5604406"/>
              <a:gd name="connsiteY38" fmla="*/ 5085811 h 6056376"/>
              <a:gd name="connsiteX39" fmla="*/ 3145230 w 5604406"/>
              <a:gd name="connsiteY39" fmla="*/ 5142791 h 6056376"/>
              <a:gd name="connsiteX40" fmla="*/ 2514762 w 5604406"/>
              <a:gd name="connsiteY40" fmla="*/ 5142791 h 6056376"/>
              <a:gd name="connsiteX41" fmla="*/ 2418081 w 5604406"/>
              <a:gd name="connsiteY41" fmla="*/ 5085811 h 6056376"/>
              <a:gd name="connsiteX42" fmla="*/ 2248632 w 5604406"/>
              <a:gd name="connsiteY42" fmla="*/ 4794008 h 6056376"/>
              <a:gd name="connsiteX43" fmla="*/ 2229490 w 5604406"/>
              <a:gd name="connsiteY43" fmla="*/ 4761043 h 6056376"/>
              <a:gd name="connsiteX44" fmla="*/ 2244552 w 5604406"/>
              <a:gd name="connsiteY44" fmla="*/ 4761043 h 6056376"/>
              <a:gd name="connsiteX45" fmla="*/ 2315742 w 5604406"/>
              <a:gd name="connsiteY45" fmla="*/ 4761043 h 6056376"/>
              <a:gd name="connsiteX46" fmla="*/ 2346667 w 5604406"/>
              <a:gd name="connsiteY46" fmla="*/ 4814300 h 6056376"/>
              <a:gd name="connsiteX47" fmla="*/ 2464821 w 5604406"/>
              <a:gd name="connsiteY47" fmla="*/ 5017769 h 6056376"/>
              <a:gd name="connsiteX48" fmla="*/ 2550532 w 5604406"/>
              <a:gd name="connsiteY48" fmla="*/ 5068284 h 6056376"/>
              <a:gd name="connsiteX49" fmla="*/ 3109461 w 5604406"/>
              <a:gd name="connsiteY49" fmla="*/ 5068284 h 6056376"/>
              <a:gd name="connsiteX50" fmla="*/ 3196378 w 5604406"/>
              <a:gd name="connsiteY50" fmla="*/ 5017769 h 6056376"/>
              <a:gd name="connsiteX51" fmla="*/ 3475239 w 5604406"/>
              <a:gd name="connsiteY51" fmla="*/ 4535474 h 6056376"/>
              <a:gd name="connsiteX52" fmla="*/ 3475239 w 5604406"/>
              <a:gd name="connsiteY52" fmla="*/ 4436849 h 6056376"/>
              <a:gd name="connsiteX53" fmla="*/ 3196378 w 5604406"/>
              <a:gd name="connsiteY53" fmla="*/ 3954554 h 6056376"/>
              <a:gd name="connsiteX54" fmla="*/ 3159710 w 5604406"/>
              <a:gd name="connsiteY54" fmla="*/ 3917570 h 6056376"/>
              <a:gd name="connsiteX55" fmla="*/ 3155467 w 5604406"/>
              <a:gd name="connsiteY55" fmla="*/ 3915792 h 6056376"/>
              <a:gd name="connsiteX56" fmla="*/ 3178213 w 5604406"/>
              <a:gd name="connsiteY56" fmla="*/ 3876454 h 6056376"/>
              <a:gd name="connsiteX57" fmla="*/ 3195128 w 5604406"/>
              <a:gd name="connsiteY57" fmla="*/ 3847197 h 6056376"/>
              <a:gd name="connsiteX58" fmla="*/ 3177583 w 5604406"/>
              <a:gd name="connsiteY58" fmla="*/ 3839840 h 6056376"/>
              <a:gd name="connsiteX59" fmla="*/ 3147902 w 5604406"/>
              <a:gd name="connsiteY59" fmla="*/ 3835897 h 6056376"/>
              <a:gd name="connsiteX60" fmla="*/ 2517433 w 5604406"/>
              <a:gd name="connsiteY60" fmla="*/ 3835897 h 6056376"/>
              <a:gd name="connsiteX61" fmla="*/ 2420753 w 5604406"/>
              <a:gd name="connsiteY61" fmla="*/ 3892877 h 6056376"/>
              <a:gd name="connsiteX62" fmla="*/ 2104838 w 5604406"/>
              <a:gd name="connsiteY62" fmla="*/ 4436903 h 6056376"/>
              <a:gd name="connsiteX63" fmla="*/ 2104838 w 5604406"/>
              <a:gd name="connsiteY63" fmla="*/ 4548151 h 6056376"/>
              <a:gd name="connsiteX64" fmla="*/ 2209114 w 5604406"/>
              <a:gd name="connsiteY64" fmla="*/ 4727721 h 6056376"/>
              <a:gd name="connsiteX65" fmla="*/ 2224379 w 5604406"/>
              <a:gd name="connsiteY65" fmla="*/ 4754008 h 6056376"/>
              <a:gd name="connsiteX66" fmla="*/ 2153664 w 5604406"/>
              <a:gd name="connsiteY66" fmla="*/ 4754008 h 6056376"/>
              <a:gd name="connsiteX67" fmla="*/ 1018933 w 5604406"/>
              <a:gd name="connsiteY67" fmla="*/ 4754008 h 6056376"/>
              <a:gd name="connsiteX68" fmla="*/ 788721 w 5604406"/>
              <a:gd name="connsiteY68" fmla="*/ 4618329 h 6056376"/>
              <a:gd name="connsiteX69" fmla="*/ 36479 w 5604406"/>
              <a:gd name="connsiteY69" fmla="*/ 3322916 h 6056376"/>
              <a:gd name="connsiteX70" fmla="*/ 36479 w 5604406"/>
              <a:gd name="connsiteY70" fmla="*/ 3058018 h 6056376"/>
              <a:gd name="connsiteX71" fmla="*/ 788721 w 5604406"/>
              <a:gd name="connsiteY71" fmla="*/ 1762604 h 6056376"/>
              <a:gd name="connsiteX72" fmla="*/ 1018933 w 5604406"/>
              <a:gd name="connsiteY72" fmla="*/ 1626925 h 6056376"/>
              <a:gd name="connsiteX73" fmla="*/ 3636615 w 5604406"/>
              <a:gd name="connsiteY73" fmla="*/ 339380 h 6056376"/>
              <a:gd name="connsiteX74" fmla="*/ 4821523 w 5604406"/>
              <a:gd name="connsiteY74" fmla="*/ 339380 h 6056376"/>
              <a:gd name="connsiteX75" fmla="*/ 4990794 w 5604406"/>
              <a:gd name="connsiteY75" fmla="*/ 436221 h 6056376"/>
              <a:gd name="connsiteX76" fmla="*/ 5583247 w 5604406"/>
              <a:gd name="connsiteY76" fmla="*/ 1479943 h 6056376"/>
              <a:gd name="connsiteX77" fmla="*/ 5583247 w 5604406"/>
              <a:gd name="connsiteY77" fmla="*/ 1680798 h 6056376"/>
              <a:gd name="connsiteX78" fmla="*/ 4990794 w 5604406"/>
              <a:gd name="connsiteY78" fmla="*/ 2724519 h 6056376"/>
              <a:gd name="connsiteX79" fmla="*/ 4821523 w 5604406"/>
              <a:gd name="connsiteY79" fmla="*/ 2821359 h 6056376"/>
              <a:gd name="connsiteX80" fmla="*/ 3636615 w 5604406"/>
              <a:gd name="connsiteY80" fmla="*/ 2821359 h 6056376"/>
              <a:gd name="connsiteX81" fmla="*/ 3467344 w 5604406"/>
              <a:gd name="connsiteY81" fmla="*/ 2724519 h 6056376"/>
              <a:gd name="connsiteX82" fmla="*/ 2874890 w 5604406"/>
              <a:gd name="connsiteY82" fmla="*/ 1680798 h 6056376"/>
              <a:gd name="connsiteX83" fmla="*/ 2874890 w 5604406"/>
              <a:gd name="connsiteY83" fmla="*/ 1479943 h 6056376"/>
              <a:gd name="connsiteX84" fmla="*/ 3467344 w 5604406"/>
              <a:gd name="connsiteY84" fmla="*/ 436221 h 6056376"/>
              <a:gd name="connsiteX85" fmla="*/ 3636615 w 5604406"/>
              <a:gd name="connsiteY85" fmla="*/ 339380 h 6056376"/>
              <a:gd name="connsiteX86" fmla="*/ 1941244 w 5604406"/>
              <a:gd name="connsiteY86" fmla="*/ 0 h 6056376"/>
              <a:gd name="connsiteX87" fmla="*/ 2646302 w 5604406"/>
              <a:gd name="connsiteY87" fmla="*/ 0 h 6056376"/>
              <a:gd name="connsiteX88" fmla="*/ 2747024 w 5604406"/>
              <a:gd name="connsiteY88" fmla="*/ 57624 h 6056376"/>
              <a:gd name="connsiteX89" fmla="*/ 3099552 w 5604406"/>
              <a:gd name="connsiteY89" fmla="*/ 678671 h 6056376"/>
              <a:gd name="connsiteX90" fmla="*/ 3099552 w 5604406"/>
              <a:gd name="connsiteY90" fmla="*/ 798186 h 6056376"/>
              <a:gd name="connsiteX91" fmla="*/ 2747024 w 5604406"/>
              <a:gd name="connsiteY91" fmla="*/ 1419233 h 6056376"/>
              <a:gd name="connsiteX92" fmla="*/ 2646302 w 5604406"/>
              <a:gd name="connsiteY92" fmla="*/ 1476856 h 6056376"/>
              <a:gd name="connsiteX93" fmla="*/ 1941244 w 5604406"/>
              <a:gd name="connsiteY93" fmla="*/ 1476856 h 6056376"/>
              <a:gd name="connsiteX94" fmla="*/ 1840522 w 5604406"/>
              <a:gd name="connsiteY94" fmla="*/ 1419233 h 6056376"/>
              <a:gd name="connsiteX95" fmla="*/ 1487993 w 5604406"/>
              <a:gd name="connsiteY95" fmla="*/ 798186 h 6056376"/>
              <a:gd name="connsiteX96" fmla="*/ 1487993 w 5604406"/>
              <a:gd name="connsiteY96" fmla="*/ 678671 h 6056376"/>
              <a:gd name="connsiteX97" fmla="*/ 1840522 w 5604406"/>
              <a:gd name="connsiteY97" fmla="*/ 57624 h 6056376"/>
              <a:gd name="connsiteX98" fmla="*/ 1941244 w 5604406"/>
              <a:gd name="connsiteY98" fmla="*/ 0 h 60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04406" h="6056376">
                <a:moveTo>
                  <a:pt x="3711556" y="4579520"/>
                </a:moveTo>
                <a:cubicBezTo>
                  <a:pt x="4416614" y="4579520"/>
                  <a:pt x="4416614" y="4579520"/>
                  <a:pt x="4416614" y="4579520"/>
                </a:cubicBezTo>
                <a:cubicBezTo>
                  <a:pt x="4452286" y="4579520"/>
                  <a:pt x="4498451" y="4605130"/>
                  <a:pt x="4517336" y="4637144"/>
                </a:cubicBezTo>
                <a:cubicBezTo>
                  <a:pt x="4869864" y="5258191"/>
                  <a:pt x="4869864" y="5258191"/>
                  <a:pt x="4869864" y="5258191"/>
                </a:cubicBezTo>
                <a:cubicBezTo>
                  <a:pt x="4886652" y="5292338"/>
                  <a:pt x="4886652" y="5343558"/>
                  <a:pt x="4869864" y="5377706"/>
                </a:cubicBezTo>
                <a:cubicBezTo>
                  <a:pt x="4517336" y="5998753"/>
                  <a:pt x="4517336" y="5998753"/>
                  <a:pt x="4517336" y="5998753"/>
                </a:cubicBezTo>
                <a:cubicBezTo>
                  <a:pt x="4498451" y="6030767"/>
                  <a:pt x="4452286" y="6056376"/>
                  <a:pt x="4416614" y="6056376"/>
                </a:cubicBezTo>
                <a:lnTo>
                  <a:pt x="3711556" y="6056376"/>
                </a:lnTo>
                <a:cubicBezTo>
                  <a:pt x="3673785" y="6056376"/>
                  <a:pt x="3627621" y="6030767"/>
                  <a:pt x="3610834" y="5998753"/>
                </a:cubicBezTo>
                <a:cubicBezTo>
                  <a:pt x="3258305" y="5377706"/>
                  <a:pt x="3258305" y="5377706"/>
                  <a:pt x="3258305" y="5377706"/>
                </a:cubicBezTo>
                <a:cubicBezTo>
                  <a:pt x="3239419" y="5343558"/>
                  <a:pt x="3239419" y="5292338"/>
                  <a:pt x="3258305" y="5258191"/>
                </a:cubicBezTo>
                <a:cubicBezTo>
                  <a:pt x="3610834" y="4637144"/>
                  <a:pt x="3610834" y="4637144"/>
                  <a:pt x="3610834" y="4637144"/>
                </a:cubicBezTo>
                <a:cubicBezTo>
                  <a:pt x="3627621" y="4605130"/>
                  <a:pt x="3673785" y="4579520"/>
                  <a:pt x="3711556" y="4579520"/>
                </a:cubicBezTo>
                <a:close/>
                <a:moveTo>
                  <a:pt x="2553203" y="3910405"/>
                </a:moveTo>
                <a:cubicBezTo>
                  <a:pt x="2553203" y="3910405"/>
                  <a:pt x="2553203" y="3910405"/>
                  <a:pt x="3112131" y="3910405"/>
                </a:cubicBezTo>
                <a:cubicBezTo>
                  <a:pt x="3121185" y="3910405"/>
                  <a:pt x="3130014" y="3911607"/>
                  <a:pt x="3138445" y="3913900"/>
                </a:cubicBezTo>
                <a:lnTo>
                  <a:pt x="3156542" y="3921488"/>
                </a:lnTo>
                <a:lnTo>
                  <a:pt x="3145482" y="3940617"/>
                </a:lnTo>
                <a:cubicBezTo>
                  <a:pt x="3045480" y="4113572"/>
                  <a:pt x="2917477" y="4334957"/>
                  <a:pt x="2753633" y="4618329"/>
                </a:cubicBezTo>
                <a:cubicBezTo>
                  <a:pt x="2704998" y="4702320"/>
                  <a:pt x="2617451" y="4754008"/>
                  <a:pt x="2520178" y="4754008"/>
                </a:cubicBezTo>
                <a:cubicBezTo>
                  <a:pt x="2520178" y="4754008"/>
                  <a:pt x="2520178" y="4754008"/>
                  <a:pt x="2332522" y="4754008"/>
                </a:cubicBezTo>
                <a:lnTo>
                  <a:pt x="2310631" y="4754008"/>
                </a:lnTo>
                <a:lnTo>
                  <a:pt x="2289741" y="4718037"/>
                </a:lnTo>
                <a:cubicBezTo>
                  <a:pt x="2260654" y="4667947"/>
                  <a:pt x="2226809" y="4609662"/>
                  <a:pt x="2187424" y="4541838"/>
                </a:cubicBezTo>
                <a:cubicBezTo>
                  <a:pt x="2169318" y="4511770"/>
                  <a:pt x="2169318" y="4473284"/>
                  <a:pt x="2187424" y="4443215"/>
                </a:cubicBezTo>
                <a:cubicBezTo>
                  <a:pt x="2187424" y="4443215"/>
                  <a:pt x="2187424" y="4443215"/>
                  <a:pt x="2467493" y="3960919"/>
                </a:cubicBezTo>
                <a:cubicBezTo>
                  <a:pt x="2484394" y="3929649"/>
                  <a:pt x="2518194" y="3910405"/>
                  <a:pt x="2553203" y="3910405"/>
                </a:cubicBezTo>
                <a:close/>
                <a:moveTo>
                  <a:pt x="1018933" y="1626925"/>
                </a:moveTo>
                <a:cubicBezTo>
                  <a:pt x="1018933" y="1626925"/>
                  <a:pt x="1018933" y="1626925"/>
                  <a:pt x="2520178" y="1626925"/>
                </a:cubicBezTo>
                <a:cubicBezTo>
                  <a:pt x="2617451" y="1626925"/>
                  <a:pt x="2704998" y="1678612"/>
                  <a:pt x="2753633" y="1762604"/>
                </a:cubicBezTo>
                <a:cubicBezTo>
                  <a:pt x="2753633" y="1762604"/>
                  <a:pt x="2753633" y="1762604"/>
                  <a:pt x="3502634" y="3058018"/>
                </a:cubicBezTo>
                <a:cubicBezTo>
                  <a:pt x="3551271" y="3138780"/>
                  <a:pt x="3551271" y="3242154"/>
                  <a:pt x="3502634" y="3322916"/>
                </a:cubicBezTo>
                <a:cubicBezTo>
                  <a:pt x="3502634" y="3322916"/>
                  <a:pt x="3502634" y="3322916"/>
                  <a:pt x="3224525" y="3803912"/>
                </a:cubicBezTo>
                <a:lnTo>
                  <a:pt x="3201087" y="3844448"/>
                </a:lnTo>
                <a:lnTo>
                  <a:pt x="3201911" y="3844794"/>
                </a:lnTo>
                <a:cubicBezTo>
                  <a:pt x="3218763" y="3854630"/>
                  <a:pt x="3233060" y="3868874"/>
                  <a:pt x="3243274" y="3886511"/>
                </a:cubicBezTo>
                <a:cubicBezTo>
                  <a:pt x="3243274" y="3886511"/>
                  <a:pt x="3243274" y="3886511"/>
                  <a:pt x="3557827" y="4430538"/>
                </a:cubicBezTo>
                <a:cubicBezTo>
                  <a:pt x="3578253" y="4464454"/>
                  <a:pt x="3578253" y="4507867"/>
                  <a:pt x="3557827" y="4541785"/>
                </a:cubicBezTo>
                <a:cubicBezTo>
                  <a:pt x="3557827" y="4541785"/>
                  <a:pt x="3557827" y="4541785"/>
                  <a:pt x="3243274" y="5085811"/>
                </a:cubicBezTo>
                <a:cubicBezTo>
                  <a:pt x="3222848" y="5121083"/>
                  <a:pt x="3186082" y="5142791"/>
                  <a:pt x="3145230" y="5142791"/>
                </a:cubicBezTo>
                <a:cubicBezTo>
                  <a:pt x="3145230" y="5142791"/>
                  <a:pt x="3145230" y="5142791"/>
                  <a:pt x="2514762" y="5142791"/>
                </a:cubicBezTo>
                <a:cubicBezTo>
                  <a:pt x="2475272" y="5142791"/>
                  <a:pt x="2437146" y="5121083"/>
                  <a:pt x="2418081" y="5085811"/>
                </a:cubicBezTo>
                <a:cubicBezTo>
                  <a:pt x="2418081" y="5085811"/>
                  <a:pt x="2418081" y="5085811"/>
                  <a:pt x="2248632" y="4794008"/>
                </a:cubicBezTo>
                <a:lnTo>
                  <a:pt x="2229490" y="4761043"/>
                </a:lnTo>
                <a:lnTo>
                  <a:pt x="2244552" y="4761043"/>
                </a:lnTo>
                <a:lnTo>
                  <a:pt x="2315742" y="4761043"/>
                </a:lnTo>
                <a:lnTo>
                  <a:pt x="2346667" y="4814300"/>
                </a:lnTo>
                <a:cubicBezTo>
                  <a:pt x="2464821" y="5017769"/>
                  <a:pt x="2464821" y="5017769"/>
                  <a:pt x="2464821" y="5017769"/>
                </a:cubicBezTo>
                <a:cubicBezTo>
                  <a:pt x="2481722" y="5049039"/>
                  <a:pt x="2515524" y="5068284"/>
                  <a:pt x="2550532" y="5068284"/>
                </a:cubicBezTo>
                <a:cubicBezTo>
                  <a:pt x="3109461" y="5068284"/>
                  <a:pt x="3109461" y="5068284"/>
                  <a:pt x="3109461" y="5068284"/>
                </a:cubicBezTo>
                <a:cubicBezTo>
                  <a:pt x="3145676" y="5068284"/>
                  <a:pt x="3178270" y="5049039"/>
                  <a:pt x="3196378" y="5017769"/>
                </a:cubicBezTo>
                <a:cubicBezTo>
                  <a:pt x="3475239" y="4535474"/>
                  <a:pt x="3475239" y="4535474"/>
                  <a:pt x="3475239" y="4535474"/>
                </a:cubicBezTo>
                <a:cubicBezTo>
                  <a:pt x="3493347" y="4505405"/>
                  <a:pt x="3493347" y="4466917"/>
                  <a:pt x="3475239" y="4436849"/>
                </a:cubicBezTo>
                <a:cubicBezTo>
                  <a:pt x="3196378" y="3954554"/>
                  <a:pt x="3196378" y="3954554"/>
                  <a:pt x="3196378" y="3954554"/>
                </a:cubicBezTo>
                <a:cubicBezTo>
                  <a:pt x="3187324" y="3938918"/>
                  <a:pt x="3174649" y="3926289"/>
                  <a:pt x="3159710" y="3917570"/>
                </a:cubicBezTo>
                <a:lnTo>
                  <a:pt x="3155467" y="3915792"/>
                </a:lnTo>
                <a:lnTo>
                  <a:pt x="3178213" y="3876454"/>
                </a:lnTo>
                <a:lnTo>
                  <a:pt x="3195128" y="3847197"/>
                </a:lnTo>
                <a:lnTo>
                  <a:pt x="3177583" y="3839840"/>
                </a:lnTo>
                <a:cubicBezTo>
                  <a:pt x="3168072" y="3837253"/>
                  <a:pt x="3158115" y="3835897"/>
                  <a:pt x="3147902" y="3835897"/>
                </a:cubicBezTo>
                <a:cubicBezTo>
                  <a:pt x="2517433" y="3835897"/>
                  <a:pt x="2517433" y="3835897"/>
                  <a:pt x="2517433" y="3835897"/>
                </a:cubicBezTo>
                <a:cubicBezTo>
                  <a:pt x="2477944" y="3835897"/>
                  <a:pt x="2439817" y="3857604"/>
                  <a:pt x="2420753" y="3892877"/>
                </a:cubicBezTo>
                <a:cubicBezTo>
                  <a:pt x="2104838" y="4436903"/>
                  <a:pt x="2104838" y="4436903"/>
                  <a:pt x="2104838" y="4436903"/>
                </a:cubicBezTo>
                <a:cubicBezTo>
                  <a:pt x="2084412" y="4470820"/>
                  <a:pt x="2084412" y="4514233"/>
                  <a:pt x="2104838" y="4548151"/>
                </a:cubicBezTo>
                <a:cubicBezTo>
                  <a:pt x="2144327" y="4616153"/>
                  <a:pt x="2178879" y="4675656"/>
                  <a:pt x="2209114" y="4727721"/>
                </a:cubicBezTo>
                <a:lnTo>
                  <a:pt x="2224379" y="4754008"/>
                </a:lnTo>
                <a:lnTo>
                  <a:pt x="2153664" y="4754008"/>
                </a:lnTo>
                <a:cubicBezTo>
                  <a:pt x="1933755" y="4754008"/>
                  <a:pt x="1581901" y="4754008"/>
                  <a:pt x="1018933" y="4754008"/>
                </a:cubicBezTo>
                <a:cubicBezTo>
                  <a:pt x="924904" y="4754008"/>
                  <a:pt x="834115" y="4702320"/>
                  <a:pt x="788721" y="4618329"/>
                </a:cubicBezTo>
                <a:cubicBezTo>
                  <a:pt x="788721" y="4618329"/>
                  <a:pt x="788721" y="4618329"/>
                  <a:pt x="36479" y="3322916"/>
                </a:cubicBezTo>
                <a:cubicBezTo>
                  <a:pt x="-12159" y="3242154"/>
                  <a:pt x="-12159" y="3138780"/>
                  <a:pt x="36479" y="3058018"/>
                </a:cubicBezTo>
                <a:cubicBezTo>
                  <a:pt x="36479" y="3058018"/>
                  <a:pt x="36479" y="3058018"/>
                  <a:pt x="788721" y="1762604"/>
                </a:cubicBezTo>
                <a:cubicBezTo>
                  <a:pt x="834115" y="1678612"/>
                  <a:pt x="924904" y="1626925"/>
                  <a:pt x="1018933" y="1626925"/>
                </a:cubicBezTo>
                <a:close/>
                <a:moveTo>
                  <a:pt x="3636615" y="339380"/>
                </a:moveTo>
                <a:cubicBezTo>
                  <a:pt x="4821523" y="339380"/>
                  <a:pt x="4821523" y="339380"/>
                  <a:pt x="4821523" y="339380"/>
                </a:cubicBezTo>
                <a:cubicBezTo>
                  <a:pt x="4881472" y="339380"/>
                  <a:pt x="4959056" y="382420"/>
                  <a:pt x="4990794" y="436221"/>
                </a:cubicBezTo>
                <a:cubicBezTo>
                  <a:pt x="5583247" y="1479943"/>
                  <a:pt x="5583247" y="1479943"/>
                  <a:pt x="5583247" y="1479943"/>
                </a:cubicBezTo>
                <a:cubicBezTo>
                  <a:pt x="5611459" y="1537330"/>
                  <a:pt x="5611459" y="1623410"/>
                  <a:pt x="5583247" y="1680798"/>
                </a:cubicBezTo>
                <a:cubicBezTo>
                  <a:pt x="4990794" y="2724519"/>
                  <a:pt x="4990794" y="2724519"/>
                  <a:pt x="4990794" y="2724519"/>
                </a:cubicBezTo>
                <a:cubicBezTo>
                  <a:pt x="4959056" y="2778320"/>
                  <a:pt x="4881472" y="2821359"/>
                  <a:pt x="4821523" y="2821359"/>
                </a:cubicBezTo>
                <a:lnTo>
                  <a:pt x="3636615" y="2821359"/>
                </a:lnTo>
                <a:cubicBezTo>
                  <a:pt x="3573139" y="2821359"/>
                  <a:pt x="3495556" y="2778320"/>
                  <a:pt x="3467344" y="2724519"/>
                </a:cubicBezTo>
                <a:cubicBezTo>
                  <a:pt x="2874890" y="1680798"/>
                  <a:pt x="2874890" y="1680798"/>
                  <a:pt x="2874890" y="1680798"/>
                </a:cubicBezTo>
                <a:cubicBezTo>
                  <a:pt x="2843151" y="1623410"/>
                  <a:pt x="2843151" y="1537330"/>
                  <a:pt x="2874890" y="1479943"/>
                </a:cubicBezTo>
                <a:cubicBezTo>
                  <a:pt x="3467344" y="436221"/>
                  <a:pt x="3467344" y="436221"/>
                  <a:pt x="3467344" y="436221"/>
                </a:cubicBezTo>
                <a:cubicBezTo>
                  <a:pt x="3495556" y="382420"/>
                  <a:pt x="3573139" y="339380"/>
                  <a:pt x="3636615" y="339380"/>
                </a:cubicBezTo>
                <a:close/>
                <a:moveTo>
                  <a:pt x="1941244" y="0"/>
                </a:moveTo>
                <a:cubicBezTo>
                  <a:pt x="2646302" y="0"/>
                  <a:pt x="2646302" y="0"/>
                  <a:pt x="2646302" y="0"/>
                </a:cubicBezTo>
                <a:cubicBezTo>
                  <a:pt x="2681974" y="0"/>
                  <a:pt x="2728139" y="25610"/>
                  <a:pt x="2747024" y="57624"/>
                </a:cubicBezTo>
                <a:cubicBezTo>
                  <a:pt x="3099552" y="678671"/>
                  <a:pt x="3099552" y="678671"/>
                  <a:pt x="3099552" y="678671"/>
                </a:cubicBezTo>
                <a:cubicBezTo>
                  <a:pt x="3116340" y="712818"/>
                  <a:pt x="3116340" y="764038"/>
                  <a:pt x="3099552" y="798186"/>
                </a:cubicBezTo>
                <a:cubicBezTo>
                  <a:pt x="2747024" y="1419233"/>
                  <a:pt x="2747024" y="1419233"/>
                  <a:pt x="2747024" y="1419233"/>
                </a:cubicBezTo>
                <a:cubicBezTo>
                  <a:pt x="2728139" y="1451247"/>
                  <a:pt x="2681974" y="1476856"/>
                  <a:pt x="2646302" y="1476856"/>
                </a:cubicBezTo>
                <a:lnTo>
                  <a:pt x="1941244" y="1476856"/>
                </a:lnTo>
                <a:cubicBezTo>
                  <a:pt x="1903473" y="1476856"/>
                  <a:pt x="1857309" y="1451247"/>
                  <a:pt x="1840522" y="1419233"/>
                </a:cubicBezTo>
                <a:cubicBezTo>
                  <a:pt x="1487993" y="798186"/>
                  <a:pt x="1487993" y="798186"/>
                  <a:pt x="1487993" y="798186"/>
                </a:cubicBezTo>
                <a:cubicBezTo>
                  <a:pt x="1469108" y="764038"/>
                  <a:pt x="1469108" y="712818"/>
                  <a:pt x="1487993" y="678671"/>
                </a:cubicBezTo>
                <a:cubicBezTo>
                  <a:pt x="1840522" y="57624"/>
                  <a:pt x="1840522" y="57624"/>
                  <a:pt x="1840522" y="57624"/>
                </a:cubicBezTo>
                <a:cubicBezTo>
                  <a:pt x="1857309" y="25610"/>
                  <a:pt x="1903473" y="0"/>
                  <a:pt x="194124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2" name="Picture 31" descr="A horse jumping over a fence&#10;&#10;Description automatically generated">
            <a:extLst>
              <a:ext uri="{FF2B5EF4-FFF2-40B4-BE49-F238E27FC236}">
                <a16:creationId xmlns:a16="http://schemas.microsoft.com/office/drawing/2014/main" xmlns="" id="{5DF0685D-46E8-4B0D-9A56-B3E8654193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65" r="1" b="4467"/>
          <a:stretch/>
        </p:blipFill>
        <p:spPr>
          <a:xfrm>
            <a:off x="2189783" y="774000"/>
            <a:ext cx="1222847" cy="770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9" descr="ness26">
            <a:extLst>
              <a:ext uri="{FF2B5EF4-FFF2-40B4-BE49-F238E27FC236}">
                <a16:creationId xmlns:a16="http://schemas.microsoft.com/office/drawing/2014/main" xmlns="" id="{E86D64C8-5DF0-4611-B175-D8FB9D24FF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3" r="26811" b="4"/>
          <a:stretch/>
        </p:blipFill>
        <p:spPr bwMode="auto">
          <a:xfrm>
            <a:off x="4069081" y="5343860"/>
            <a:ext cx="995956" cy="9883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4" descr="P3090030">
            <a:extLst>
              <a:ext uri="{FF2B5EF4-FFF2-40B4-BE49-F238E27FC236}">
                <a16:creationId xmlns:a16="http://schemas.microsoft.com/office/drawing/2014/main" xmlns="" id="{F12ABBB0-1082-47C5-8D64-F159A0490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8" b="-1"/>
          <a:stretch/>
        </p:blipFill>
        <p:spPr bwMode="auto">
          <a:xfrm>
            <a:off x="1154430" y="2400300"/>
            <a:ext cx="2258199" cy="2228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 descr="HPIM4645">
            <a:extLst>
              <a:ext uri="{FF2B5EF4-FFF2-40B4-BE49-F238E27FC236}">
                <a16:creationId xmlns:a16="http://schemas.microsoft.com/office/drawing/2014/main" xmlns="" id="{7BBAF308-9367-4C5D-BE50-C677F8276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6" r="4" b="8093"/>
          <a:stretch/>
        </p:blipFill>
        <p:spPr bwMode="auto">
          <a:xfrm>
            <a:off x="3814116" y="1428478"/>
            <a:ext cx="1771590" cy="11858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2B67A63-02D3-4756-9B4F-388A1B5A86D2}"/>
              </a:ext>
            </a:extLst>
          </p:cNvPr>
          <p:cNvSpPr/>
          <p:nvPr/>
        </p:nvSpPr>
        <p:spPr>
          <a:xfrm>
            <a:off x="5951483" y="400812"/>
            <a:ext cx="6045957" cy="6056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 err="1" smtClean="0">
                <a:latin typeface="Century" panose="02040604050505020304" pitchFamily="18" charset="0"/>
                <a:sym typeface="Calibri"/>
              </a:rPr>
              <a:t>Студентите</a:t>
            </a:r>
            <a:r>
              <a:rPr lang="en-US" sz="1600" b="1" dirty="0" smtClean="0">
                <a:latin typeface="Century" panose="02040604050505020304" pitchFamily="18" charset="0"/>
                <a:sym typeface="Calibri"/>
              </a:rPr>
              <a:t>:</a:t>
            </a: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ru-RU" sz="1600" dirty="0" err="1" smtClean="0">
                <a:latin typeface="Century" panose="02040604050505020304" pitchFamily="18" charset="0"/>
              </a:rPr>
              <a:t>Студентите</a:t>
            </a:r>
            <a:r>
              <a:rPr lang="ru-RU" sz="1600" dirty="0" smtClean="0">
                <a:latin typeface="Century" panose="02040604050505020304" pitchFamily="18" charset="0"/>
              </a:rPr>
              <a:t> </a:t>
            </a:r>
            <a:r>
              <a:rPr lang="ru-RU" sz="1600" dirty="0" err="1" smtClean="0">
                <a:latin typeface="Century" panose="02040604050505020304" pitchFamily="18" charset="0"/>
              </a:rPr>
              <a:t>са</a:t>
            </a:r>
            <a:r>
              <a:rPr lang="ru-RU" sz="1600" dirty="0" smtClean="0">
                <a:latin typeface="Century" panose="02040604050505020304" pitchFamily="18" charset="0"/>
              </a:rPr>
              <a:t> </a:t>
            </a:r>
            <a:r>
              <a:rPr lang="ru-RU" sz="1600" dirty="0" err="1" smtClean="0">
                <a:latin typeface="Century" panose="02040604050505020304" pitchFamily="18" charset="0"/>
              </a:rPr>
              <a:t>близо</a:t>
            </a:r>
            <a:r>
              <a:rPr lang="ru-RU" sz="1600" dirty="0" smtClean="0">
                <a:latin typeface="Century" panose="02040604050505020304" pitchFamily="18" charset="0"/>
              </a:rPr>
              <a:t> 10 </a:t>
            </a:r>
            <a:r>
              <a:rPr lang="ru-RU" sz="1600" dirty="0" err="1" smtClean="0">
                <a:latin typeface="Century" panose="02040604050505020304" pitchFamily="18" charset="0"/>
              </a:rPr>
              <a:t>хиляди</a:t>
            </a:r>
            <a:r>
              <a:rPr lang="ru-RU" sz="1600" dirty="0" smtClean="0">
                <a:latin typeface="Century" panose="02040604050505020304" pitchFamily="18" charset="0"/>
              </a:rPr>
              <a:t> – </a:t>
            </a:r>
            <a:r>
              <a:rPr lang="ru-RU" sz="1600" dirty="0" err="1" smtClean="0">
                <a:latin typeface="Century" panose="02040604050505020304" pitchFamily="18" charset="0"/>
              </a:rPr>
              <a:t>български</a:t>
            </a:r>
            <a:r>
              <a:rPr lang="ru-RU" sz="1600" dirty="0" smtClean="0">
                <a:latin typeface="Century" panose="02040604050505020304" pitchFamily="18" charset="0"/>
              </a:rPr>
              <a:t> и </a:t>
            </a:r>
            <a:r>
              <a:rPr lang="ru-RU" sz="1600" dirty="0" err="1" smtClean="0">
                <a:latin typeface="Century" panose="02040604050505020304" pitchFamily="18" charset="0"/>
              </a:rPr>
              <a:t>чуждестранни</a:t>
            </a:r>
            <a:endParaRPr lang="en-US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Обучават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bg-BG" sz="1600" dirty="0" smtClean="0">
                <a:latin typeface="Century" panose="02040604050505020304" pitchFamily="18" charset="0"/>
                <a:sym typeface="Calibri"/>
              </a:rPr>
              <a:t>се 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и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провеждат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практическо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обучение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по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програма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ERASMUS+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на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ЕС</a:t>
            </a: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Участват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в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международни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научни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проекти</a:t>
            </a:r>
            <a:endParaRPr lang="en-US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</a:rPr>
              <a:t>Настаняват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се</a:t>
            </a:r>
            <a:r>
              <a:rPr lang="en-US" sz="1600" dirty="0" smtClean="0">
                <a:latin typeface="Century" panose="02040604050505020304" pitchFamily="18" charset="0"/>
              </a:rPr>
              <a:t> в </a:t>
            </a:r>
            <a:r>
              <a:rPr lang="en-US" sz="1600" dirty="0" err="1" smtClean="0">
                <a:latin typeface="Century" panose="02040604050505020304" pitchFamily="18" charset="0"/>
              </a:rPr>
              <a:t>модерни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студентски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общежития</a:t>
            </a: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</a:rPr>
              <a:t>Хранят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се</a:t>
            </a:r>
            <a:r>
              <a:rPr lang="en-US" sz="1600" dirty="0" smtClean="0">
                <a:latin typeface="Century" panose="02040604050505020304" pitchFamily="18" charset="0"/>
              </a:rPr>
              <a:t> в </a:t>
            </a:r>
            <a:r>
              <a:rPr lang="en-US" sz="1600" dirty="0" err="1" smtClean="0">
                <a:latin typeface="Century" panose="02040604050505020304" pitchFamily="18" charset="0"/>
              </a:rPr>
              <a:t>столова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за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хранене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на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преференциални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цени</a:t>
            </a: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</a:rPr>
              <a:t>Използват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богатия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специализиран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библиотечен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фонд</a:t>
            </a: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</a:rPr>
              <a:t>Използват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безплатни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спортни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съоръжения</a:t>
            </a:r>
            <a:endParaRPr lang="en-US" sz="1600" dirty="0" smtClean="0">
              <a:latin typeface="Century" panose="02040604050505020304" pitchFamily="18" charset="0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</a:rPr>
              <a:t>Посещават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мултифункционална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спортна</a:t>
            </a:r>
            <a:r>
              <a:rPr lang="en-US" sz="1600" dirty="0" smtClean="0">
                <a:latin typeface="Century" panose="02040604050505020304" pitchFamily="18" charset="0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</a:rPr>
              <a:t>зала</a:t>
            </a:r>
            <a:r>
              <a:rPr lang="en-US" sz="1600" dirty="0" smtClean="0">
                <a:latin typeface="Century" panose="02040604050505020304" pitchFamily="18" charset="0"/>
              </a:rPr>
              <a:t> АРЕНА АКАДЕМИКА</a:t>
            </a: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Участват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в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разнообразни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спортни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турнири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между</a:t>
            </a:r>
            <a:r>
              <a:rPr lang="en-US" sz="1600" dirty="0" smtClean="0">
                <a:latin typeface="Century" panose="02040604050505020304" pitchFamily="18" charset="0"/>
                <a:sym typeface="Calibri"/>
              </a:rPr>
              <a:t> </a:t>
            </a:r>
            <a:r>
              <a:rPr lang="en-US" sz="1600" dirty="0" err="1" smtClean="0">
                <a:latin typeface="Century" panose="02040604050505020304" pitchFamily="18" charset="0"/>
                <a:sym typeface="Calibri"/>
              </a:rPr>
              <a:t>студентите</a:t>
            </a:r>
            <a:endParaRPr lang="en-US" sz="1600" dirty="0" smtClean="0">
              <a:latin typeface="Century" panose="02040604050505020304" pitchFamily="18" charset="0"/>
              <a:sym typeface="Calibri"/>
            </a:endParaRPr>
          </a:p>
          <a:p>
            <a:pPr marL="51435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7">
                  <a:extLst>
                    <a:ext uri="{837473B0-CC2E-450A-ABE3-18F120FF3D39}">
                      <a1611:picAttrSrcUrl xmlns="" xmlns:a1611="http://schemas.microsoft.com/office/drawing/2016/11/main" r:id="rId8"/>
                    </a:ext>
                  </a:extLst>
                </a:blip>
              </a:buBlip>
            </a:pPr>
            <a:endParaRPr lang="en-US" sz="1600" dirty="0">
              <a:latin typeface="Century" panose="020406040505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651611"/>
      </p:ext>
    </p:extLst>
  </p:cSld>
  <p:clrMapOvr>
    <a:masterClrMapping/>
  </p:clrMapOvr>
  <p:transition spd="slow" advTm="14303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 l="-2000" t="-6000" r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xmlns="" id="{662A3FAA-D056-4098-8115-EA61EAF068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92121" y="839534"/>
            <a:ext cx="6781601" cy="5652388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2C83EB7-0879-49FA-B348-CA630E77921B}"/>
              </a:ext>
            </a:extLst>
          </p:cNvPr>
          <p:cNvSpPr/>
          <p:nvPr/>
        </p:nvSpPr>
        <p:spPr>
          <a:xfrm>
            <a:off x="1240971" y="2621191"/>
            <a:ext cx="4469364" cy="1943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143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Автономна държавна институция</a:t>
            </a:r>
          </a:p>
          <a:p>
            <a:pPr marL="5143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/>
            </a:pPr>
            <a:r>
              <a:rPr kumimoji="0" lang="bg-BG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Най-старият факултет на</a:t>
            </a:r>
            <a:r>
              <a:rPr kumimoji="0" lang="bg-BG" sz="16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Тракийския университет е създаден преди 100 години – през 1921 г.</a:t>
            </a:r>
          </a:p>
          <a:p>
            <a:pPr marL="228600"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C1E933C-6CDF-4B45-8F9C-4302E12D643D}"/>
              </a:ext>
            </a:extLst>
          </p:cNvPr>
          <p:cNvSpPr/>
          <p:nvPr/>
        </p:nvSpPr>
        <p:spPr>
          <a:xfrm>
            <a:off x="7584175" y="327463"/>
            <a:ext cx="4457339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Учебни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звена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: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Аграрен факултет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Ветеринарномедицински факултет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Медицински факултет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Педагогически факултет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Стопански факултет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Факултет „Техника и технологии” - гр. Ямбол 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Медицински колеж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Филиал – Хасково </a:t>
            </a: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Департамент за информация и повишаване квалификацията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на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учителите</a:t>
            </a:r>
            <a:endParaRPr kumimoji="0" lang="bg-BG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  <a:p>
            <a:pPr marL="5143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dirty="0" smtClean="0">
                <a:solidFill>
                  <a:srgbClr val="000000"/>
                </a:solidFill>
                <a:latin typeface="Century" panose="02040604050505020304" pitchFamily="18" charset="0"/>
              </a:rPr>
              <a:t>Институт за устойчив преход и развитие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" name="Шестоъгълник 4">
            <a:extLst>
              <a:ext uri="{FF2B5EF4-FFF2-40B4-BE49-F238E27FC236}">
                <a16:creationId xmlns:a16="http://schemas.microsoft.com/office/drawing/2014/main" xmlns="" id="{8D231DC7-C24D-47B1-B9A7-DE5887096C4C}"/>
              </a:ext>
            </a:extLst>
          </p:cNvPr>
          <p:cNvSpPr/>
          <p:nvPr/>
        </p:nvSpPr>
        <p:spPr>
          <a:xfrm>
            <a:off x="4316817" y="4627087"/>
            <a:ext cx="1871332" cy="1666581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indent="-27432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endParaRPr lang="bg-BG" sz="1600" b="0" i="0" u="none" strike="noStrike" kern="0" cap="none" spc="0" baseline="0" dirty="0">
              <a:solidFill>
                <a:schemeClr val="tx1"/>
              </a:solidFill>
              <a:uFillTx/>
              <a:latin typeface="Century" panose="02040604050505020304" pitchFamily="18" charset="0"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xmlns="" id="{CC177112-EB7D-4550-80E7-8E4E2AFFD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805" y="4680253"/>
            <a:ext cx="1566962" cy="157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10928"/>
      </p:ext>
    </p:extLst>
  </p:cSld>
  <p:clrMapOvr>
    <a:masterClrMapping/>
  </p:clrMapOvr>
  <p:transition spd="slow" advTm="13422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" y="1075612"/>
            <a:ext cx="8450639" cy="5560622"/>
          </a:xfrm>
          <a:prstGeom prst="rect">
            <a:avLst/>
          </a:prstGeom>
        </p:spPr>
      </p:pic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xmlns="" id="{0F06C9D3-00DF-4B71-AE88-29075022F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19545" y="1333265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4300F7B2-2FBB-4B65-B588-6331766027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575032" y="1327438"/>
            <a:ext cx="675351" cy="595380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EFA5A327-531A-495C-BCA7-27F04811AF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8152922" y="1075612"/>
            <a:ext cx="550492" cy="485306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08A9A7D-D5B8-481B-BFC3-08030989614A}"/>
              </a:ext>
            </a:extLst>
          </p:cNvPr>
          <p:cNvSpPr/>
          <p:nvPr/>
        </p:nvSpPr>
        <p:spPr>
          <a:xfrm>
            <a:off x="126149" y="305952"/>
            <a:ext cx="7825859" cy="782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Times New Roman" panose="02020603050405020304" pitchFamily="18" charset="0"/>
              </a:rPr>
              <a:t>Създадени са международни сътрудничества с чуждестранни</a:t>
            </a:r>
            <a:r>
              <a:rPr kumimoji="0" lang="bg-BG" sz="1600" b="1" i="0" u="none" strike="noStrike" kern="1200" cap="none" spc="0" normalizeH="0" noProof="0" dirty="0" smtClean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Times New Roman" panose="02020603050405020304" pitchFamily="18" charset="0"/>
              </a:rPr>
              <a:t> университети по целия свят</a:t>
            </a:r>
            <a:endParaRPr kumimoji="0" lang="bg-BG" sz="1600" b="1" i="0" u="none" strike="noStrike" kern="1200" cap="none" spc="0" normalizeH="0" baseline="0" noProof="0" dirty="0" smtClean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ardrop 4"/>
          <p:cNvSpPr/>
          <p:nvPr/>
        </p:nvSpPr>
        <p:spPr>
          <a:xfrm rot="2624013" flipV="1">
            <a:off x="4833814" y="3155509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18" name="Teardrop 17"/>
          <p:cNvSpPr/>
          <p:nvPr/>
        </p:nvSpPr>
        <p:spPr>
          <a:xfrm rot="2624013" flipV="1">
            <a:off x="4908616" y="313222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19" name="Teardrop 18"/>
          <p:cNvSpPr/>
          <p:nvPr/>
        </p:nvSpPr>
        <p:spPr>
          <a:xfrm rot="2624013" flipV="1">
            <a:off x="4335647" y="3212522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1" name="Teardrop 20"/>
          <p:cNvSpPr/>
          <p:nvPr/>
        </p:nvSpPr>
        <p:spPr>
          <a:xfrm rot="2624013" flipV="1">
            <a:off x="4685056" y="3401293"/>
            <a:ext cx="87475" cy="95659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3" name="Teardrop 22"/>
          <p:cNvSpPr/>
          <p:nvPr/>
        </p:nvSpPr>
        <p:spPr>
          <a:xfrm rot="2624013" flipV="1">
            <a:off x="4437058" y="315771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4" name="Teardrop 23"/>
          <p:cNvSpPr/>
          <p:nvPr/>
        </p:nvSpPr>
        <p:spPr>
          <a:xfrm rot="2624013" flipV="1">
            <a:off x="5814911" y="3340024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5" name="Teardrop 24"/>
          <p:cNvSpPr/>
          <p:nvPr/>
        </p:nvSpPr>
        <p:spPr>
          <a:xfrm rot="2624013" flipV="1">
            <a:off x="4517000" y="319771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6" name="Teardrop 25"/>
          <p:cNvSpPr/>
          <p:nvPr/>
        </p:nvSpPr>
        <p:spPr>
          <a:xfrm rot="2624013" flipV="1">
            <a:off x="4475882" y="3254692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7" name="Teardrop 26"/>
          <p:cNvSpPr/>
          <p:nvPr/>
        </p:nvSpPr>
        <p:spPr>
          <a:xfrm rot="2624013" flipV="1">
            <a:off x="5531511" y="3340024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8" name="Teardrop 27"/>
          <p:cNvSpPr/>
          <p:nvPr/>
        </p:nvSpPr>
        <p:spPr>
          <a:xfrm rot="2624013" flipV="1">
            <a:off x="5689580" y="334514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29" name="Teardrop 28"/>
          <p:cNvSpPr/>
          <p:nvPr/>
        </p:nvSpPr>
        <p:spPr>
          <a:xfrm rot="2624013" flipV="1">
            <a:off x="5933279" y="3282506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0" name="Teardrop 29"/>
          <p:cNvSpPr/>
          <p:nvPr/>
        </p:nvSpPr>
        <p:spPr>
          <a:xfrm rot="2624013" flipV="1">
            <a:off x="4709202" y="3425629"/>
            <a:ext cx="83827" cy="87703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1" name="Teardrop 30"/>
          <p:cNvSpPr/>
          <p:nvPr/>
        </p:nvSpPr>
        <p:spPr>
          <a:xfrm rot="2624013" flipV="1">
            <a:off x="4756624" y="3534298"/>
            <a:ext cx="83827" cy="87703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2" name="Teardrop 31"/>
          <p:cNvSpPr/>
          <p:nvPr/>
        </p:nvSpPr>
        <p:spPr>
          <a:xfrm rot="2624013" flipV="1">
            <a:off x="1881821" y="406723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3" name="Teardrop 32"/>
          <p:cNvSpPr/>
          <p:nvPr/>
        </p:nvSpPr>
        <p:spPr>
          <a:xfrm rot="2624013" flipV="1">
            <a:off x="4898186" y="3330589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4" name="Teardrop 33"/>
          <p:cNvSpPr/>
          <p:nvPr/>
        </p:nvSpPr>
        <p:spPr>
          <a:xfrm rot="2624013" flipV="1">
            <a:off x="5759903" y="3991338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6" name="Teardrop 35"/>
          <p:cNvSpPr/>
          <p:nvPr/>
        </p:nvSpPr>
        <p:spPr>
          <a:xfrm rot="2624013" flipV="1">
            <a:off x="4039620" y="3624295"/>
            <a:ext cx="76637" cy="74217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7" name="Teardrop 36"/>
          <p:cNvSpPr/>
          <p:nvPr/>
        </p:nvSpPr>
        <p:spPr>
          <a:xfrm rot="2624013" flipV="1">
            <a:off x="4782120" y="337544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8" name="Teardrop 37"/>
          <p:cNvSpPr/>
          <p:nvPr/>
        </p:nvSpPr>
        <p:spPr>
          <a:xfrm rot="2624013" flipV="1">
            <a:off x="4817289" y="3413992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39" name="Teardrop 38"/>
          <p:cNvSpPr/>
          <p:nvPr/>
        </p:nvSpPr>
        <p:spPr>
          <a:xfrm rot="2624013" flipV="1">
            <a:off x="5191380" y="2898994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0" name="Teardrop 39"/>
          <p:cNvSpPr/>
          <p:nvPr/>
        </p:nvSpPr>
        <p:spPr>
          <a:xfrm rot="2624013" flipV="1">
            <a:off x="5267955" y="293398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1" name="Teardrop 40"/>
          <p:cNvSpPr/>
          <p:nvPr/>
        </p:nvSpPr>
        <p:spPr>
          <a:xfrm rot="2624013" flipV="1">
            <a:off x="5228364" y="300987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2" name="Teardrop 41"/>
          <p:cNvSpPr/>
          <p:nvPr/>
        </p:nvSpPr>
        <p:spPr>
          <a:xfrm rot="2624013" flipV="1">
            <a:off x="5385608" y="2775576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3" name="Teardrop 42"/>
          <p:cNvSpPr/>
          <p:nvPr/>
        </p:nvSpPr>
        <p:spPr>
          <a:xfrm rot="2624013" flipV="1">
            <a:off x="5039571" y="2711858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4" name="Teardrop 43"/>
          <p:cNvSpPr/>
          <p:nvPr/>
        </p:nvSpPr>
        <p:spPr>
          <a:xfrm rot="2624013" flipV="1">
            <a:off x="5055346" y="292142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5" name="Teardrop 44"/>
          <p:cNvSpPr/>
          <p:nvPr/>
        </p:nvSpPr>
        <p:spPr>
          <a:xfrm rot="2624013" flipV="1">
            <a:off x="5434294" y="295637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6" name="Teardrop 45"/>
          <p:cNvSpPr/>
          <p:nvPr/>
        </p:nvSpPr>
        <p:spPr>
          <a:xfrm rot="2624013" flipV="1">
            <a:off x="5813242" y="299133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7" name="Teardrop 46"/>
          <p:cNvSpPr/>
          <p:nvPr/>
        </p:nvSpPr>
        <p:spPr>
          <a:xfrm rot="2624013" flipV="1">
            <a:off x="5781470" y="273699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8" name="Teardrop 47"/>
          <p:cNvSpPr/>
          <p:nvPr/>
        </p:nvSpPr>
        <p:spPr>
          <a:xfrm rot="2624013" flipV="1">
            <a:off x="5984247" y="278751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49" name="Teardrop 48"/>
          <p:cNvSpPr/>
          <p:nvPr/>
        </p:nvSpPr>
        <p:spPr>
          <a:xfrm rot="2624013" flipV="1">
            <a:off x="5961904" y="293310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0" name="Teardrop 49"/>
          <p:cNvSpPr/>
          <p:nvPr/>
        </p:nvSpPr>
        <p:spPr>
          <a:xfrm rot="2624013" flipV="1">
            <a:off x="6122972" y="2871514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1" name="Teardrop 50"/>
          <p:cNvSpPr/>
          <p:nvPr/>
        </p:nvSpPr>
        <p:spPr>
          <a:xfrm rot="2624013" flipV="1">
            <a:off x="7136016" y="3661146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2" name="Teardrop 51"/>
          <p:cNvSpPr/>
          <p:nvPr/>
        </p:nvSpPr>
        <p:spPr>
          <a:xfrm rot="2624013" flipV="1">
            <a:off x="7448669" y="3600486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3" name="Teardrop 52"/>
          <p:cNvSpPr/>
          <p:nvPr/>
        </p:nvSpPr>
        <p:spPr>
          <a:xfrm rot="2624013" flipV="1">
            <a:off x="7187644" y="354381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4" name="Teardrop 53"/>
          <p:cNvSpPr/>
          <p:nvPr/>
        </p:nvSpPr>
        <p:spPr>
          <a:xfrm rot="2624013" flipV="1">
            <a:off x="1639787" y="350935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5" name="Teardrop 54"/>
          <p:cNvSpPr/>
          <p:nvPr/>
        </p:nvSpPr>
        <p:spPr>
          <a:xfrm rot="2624013" flipV="1">
            <a:off x="4628241" y="3425629"/>
            <a:ext cx="83827" cy="87703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6" name="Teardrop 55"/>
          <p:cNvSpPr/>
          <p:nvPr/>
        </p:nvSpPr>
        <p:spPr>
          <a:xfrm rot="2624013" flipV="1">
            <a:off x="4891466" y="359537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7" name="Teardrop 56"/>
          <p:cNvSpPr/>
          <p:nvPr/>
        </p:nvSpPr>
        <p:spPr>
          <a:xfrm rot="2624013" flipV="1">
            <a:off x="4947861" y="366930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8" name="Teardrop 57"/>
          <p:cNvSpPr/>
          <p:nvPr/>
        </p:nvSpPr>
        <p:spPr>
          <a:xfrm rot="2624013" flipV="1">
            <a:off x="5052310" y="3630438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59" name="Teardrop 58"/>
          <p:cNvSpPr/>
          <p:nvPr/>
        </p:nvSpPr>
        <p:spPr>
          <a:xfrm rot="2624013" flipV="1">
            <a:off x="5130432" y="3652829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0" name="Teardrop 59"/>
          <p:cNvSpPr/>
          <p:nvPr/>
        </p:nvSpPr>
        <p:spPr>
          <a:xfrm rot="2624013" flipV="1">
            <a:off x="5198289" y="3630438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1" name="Teardrop 60"/>
          <p:cNvSpPr/>
          <p:nvPr/>
        </p:nvSpPr>
        <p:spPr>
          <a:xfrm rot="2624013" flipV="1">
            <a:off x="5027541" y="3301582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2" name="Teardrop 61"/>
          <p:cNvSpPr/>
          <p:nvPr/>
        </p:nvSpPr>
        <p:spPr>
          <a:xfrm rot="2624013" flipV="1">
            <a:off x="5118151" y="329794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3" name="Teardrop 62"/>
          <p:cNvSpPr/>
          <p:nvPr/>
        </p:nvSpPr>
        <p:spPr>
          <a:xfrm rot="2624013" flipV="1">
            <a:off x="4274831" y="334514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4" name="Teardrop 63"/>
          <p:cNvSpPr/>
          <p:nvPr/>
        </p:nvSpPr>
        <p:spPr>
          <a:xfrm rot="2624013" flipV="1">
            <a:off x="4626319" y="3474549"/>
            <a:ext cx="83827" cy="87703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5" name="Teardrop 64"/>
          <p:cNvSpPr/>
          <p:nvPr/>
        </p:nvSpPr>
        <p:spPr>
          <a:xfrm rot="2624013" flipV="1">
            <a:off x="4583336" y="324594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6" name="Teardrop 65"/>
          <p:cNvSpPr/>
          <p:nvPr/>
        </p:nvSpPr>
        <p:spPr>
          <a:xfrm rot="2624013" flipV="1">
            <a:off x="4418332" y="3351674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7" name="Teardrop 66"/>
          <p:cNvSpPr/>
          <p:nvPr/>
        </p:nvSpPr>
        <p:spPr>
          <a:xfrm rot="2624013" flipV="1">
            <a:off x="7418560" y="3669306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8" name="Teardrop 67"/>
          <p:cNvSpPr/>
          <p:nvPr/>
        </p:nvSpPr>
        <p:spPr>
          <a:xfrm rot="2624013" flipV="1">
            <a:off x="7468595" y="3489889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69" name="Teardrop 68"/>
          <p:cNvSpPr/>
          <p:nvPr/>
        </p:nvSpPr>
        <p:spPr>
          <a:xfrm rot="2624013" flipV="1">
            <a:off x="7485094" y="335955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70" name="Teardrop 69"/>
          <p:cNvSpPr/>
          <p:nvPr/>
        </p:nvSpPr>
        <p:spPr>
          <a:xfrm rot="2624013" flipV="1">
            <a:off x="7379781" y="3752280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71" name="Teardrop 70"/>
          <p:cNvSpPr/>
          <p:nvPr/>
        </p:nvSpPr>
        <p:spPr>
          <a:xfrm rot="2624013" flipV="1">
            <a:off x="7494464" y="3225685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72" name="Teardrop 71"/>
          <p:cNvSpPr/>
          <p:nvPr/>
        </p:nvSpPr>
        <p:spPr>
          <a:xfrm rot="2624013" flipV="1">
            <a:off x="4551078" y="3330588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74" name="Teardrop 73"/>
          <p:cNvSpPr/>
          <p:nvPr/>
        </p:nvSpPr>
        <p:spPr>
          <a:xfrm rot="2624013" flipV="1">
            <a:off x="4848531" y="2948885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0" name="Teardrop 79"/>
          <p:cNvSpPr/>
          <p:nvPr/>
        </p:nvSpPr>
        <p:spPr>
          <a:xfrm rot="2624013" flipV="1">
            <a:off x="4163455" y="3580691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1" name="Teardrop 80"/>
          <p:cNvSpPr/>
          <p:nvPr/>
        </p:nvSpPr>
        <p:spPr>
          <a:xfrm rot="2624013" flipV="1">
            <a:off x="4765035" y="3696660"/>
            <a:ext cx="63144" cy="66041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2" name="Teardrop 81"/>
          <p:cNvSpPr/>
          <p:nvPr/>
        </p:nvSpPr>
        <p:spPr>
          <a:xfrm rot="2624013" flipV="1">
            <a:off x="4218806" y="3600155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3" name="Teardrop 82"/>
          <p:cNvSpPr/>
          <p:nvPr/>
        </p:nvSpPr>
        <p:spPr>
          <a:xfrm rot="2624013" flipV="1">
            <a:off x="4173419" y="3654930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4" name="Teardrop 83"/>
          <p:cNvSpPr/>
          <p:nvPr/>
        </p:nvSpPr>
        <p:spPr>
          <a:xfrm rot="2624013" flipV="1">
            <a:off x="4196114" y="370011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5" name="Teardrop 84"/>
          <p:cNvSpPr/>
          <p:nvPr/>
        </p:nvSpPr>
        <p:spPr>
          <a:xfrm rot="2624013" flipV="1">
            <a:off x="4848550" y="3782678"/>
            <a:ext cx="63144" cy="66041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6" name="Teardrop 85"/>
          <p:cNvSpPr/>
          <p:nvPr/>
        </p:nvSpPr>
        <p:spPr>
          <a:xfrm rot="2624013" flipV="1">
            <a:off x="4625553" y="3795619"/>
            <a:ext cx="63144" cy="66041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7" name="Teardrop 86"/>
          <p:cNvSpPr/>
          <p:nvPr/>
        </p:nvSpPr>
        <p:spPr>
          <a:xfrm rot="2624013" flipV="1">
            <a:off x="4877593" y="298881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8" name="Teardrop 87"/>
          <p:cNvSpPr/>
          <p:nvPr/>
        </p:nvSpPr>
        <p:spPr>
          <a:xfrm rot="2624013" flipV="1">
            <a:off x="4826284" y="302217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89" name="Teardrop 88"/>
          <p:cNvSpPr/>
          <p:nvPr/>
        </p:nvSpPr>
        <p:spPr>
          <a:xfrm rot="2624013" flipV="1">
            <a:off x="4168814" y="302735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0" name="Teardrop 89"/>
          <p:cNvSpPr/>
          <p:nvPr/>
        </p:nvSpPr>
        <p:spPr>
          <a:xfrm rot="2624013" flipV="1">
            <a:off x="4190417" y="308539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1" name="Teardrop 90"/>
          <p:cNvSpPr/>
          <p:nvPr/>
        </p:nvSpPr>
        <p:spPr>
          <a:xfrm rot="2624013" flipV="1">
            <a:off x="4212020" y="314343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2" name="Teardrop 91"/>
          <p:cNvSpPr/>
          <p:nvPr/>
        </p:nvSpPr>
        <p:spPr>
          <a:xfrm rot="2624013" flipV="1">
            <a:off x="4233623" y="3201478"/>
            <a:ext cx="77663" cy="77308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3" name="Teardrop 92"/>
          <p:cNvSpPr/>
          <p:nvPr/>
        </p:nvSpPr>
        <p:spPr>
          <a:xfrm rot="2624013" flipV="1">
            <a:off x="4652771" y="312628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4" name="Teardrop 93"/>
          <p:cNvSpPr/>
          <p:nvPr/>
        </p:nvSpPr>
        <p:spPr>
          <a:xfrm rot="2624013" flipV="1">
            <a:off x="4701082" y="3161081"/>
            <a:ext cx="89862" cy="92164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5" name="Teardrop 94"/>
          <p:cNvSpPr/>
          <p:nvPr/>
        </p:nvSpPr>
        <p:spPr>
          <a:xfrm rot="2624013" flipV="1">
            <a:off x="4710935" y="3214087"/>
            <a:ext cx="89862" cy="92164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6" name="Teardrop 95"/>
          <p:cNvSpPr/>
          <p:nvPr/>
        </p:nvSpPr>
        <p:spPr>
          <a:xfrm rot="2624013" flipV="1">
            <a:off x="4742414" y="3239501"/>
            <a:ext cx="88405" cy="92164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7" name="Teardrop 96"/>
          <p:cNvSpPr/>
          <p:nvPr/>
        </p:nvSpPr>
        <p:spPr>
          <a:xfrm rot="2624013" flipV="1">
            <a:off x="4069634" y="3673469"/>
            <a:ext cx="76637" cy="74217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8" name="Teardrop 97"/>
          <p:cNvSpPr/>
          <p:nvPr/>
        </p:nvSpPr>
        <p:spPr>
          <a:xfrm rot="2624013" flipV="1">
            <a:off x="4065131" y="3711251"/>
            <a:ext cx="76637" cy="74217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99" name="Teardrop 98"/>
          <p:cNvSpPr/>
          <p:nvPr/>
        </p:nvSpPr>
        <p:spPr>
          <a:xfrm rot="2624013" flipV="1">
            <a:off x="5013785" y="3711319"/>
            <a:ext cx="63144" cy="66041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100" name="Teardrop 99"/>
          <p:cNvSpPr/>
          <p:nvPr/>
        </p:nvSpPr>
        <p:spPr>
          <a:xfrm rot="2624013" flipV="1">
            <a:off x="4824940" y="2786627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101" name="Teardrop 100"/>
          <p:cNvSpPr/>
          <p:nvPr/>
        </p:nvSpPr>
        <p:spPr>
          <a:xfrm rot="2624013" flipV="1">
            <a:off x="4819739" y="3253327"/>
            <a:ext cx="83530" cy="85011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sp>
        <p:nvSpPr>
          <p:cNvPr id="102" name="Teardrop 101"/>
          <p:cNvSpPr/>
          <p:nvPr/>
        </p:nvSpPr>
        <p:spPr>
          <a:xfrm rot="2624013" flipV="1">
            <a:off x="4601167" y="2895383"/>
            <a:ext cx="107612" cy="107120"/>
          </a:xfrm>
          <a:prstGeom prst="teardrop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8288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None/>
              <a:tabLst/>
              <a:defRPr/>
            </a:pP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746" y="1500715"/>
            <a:ext cx="2209778" cy="220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080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7EBFDB7D-DD97-44CE-AFFB-458781A3DB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xmlns="" id="{0F06C9D3-00DF-4B71-AE88-29075022FC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19545" y="1333265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noFill/>
          <a:ln w="50800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4300F7B2-2FBB-4B65-B588-6331766027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575032" y="1327438"/>
            <a:ext cx="675351" cy="595380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EFA5A327-531A-495C-BCA7-27F04811A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8152922" y="1075612"/>
            <a:ext cx="550492" cy="485306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308A9A7D-D5B8-481B-BFC3-08030989614A}"/>
              </a:ext>
            </a:extLst>
          </p:cNvPr>
          <p:cNvSpPr/>
          <p:nvPr/>
        </p:nvSpPr>
        <p:spPr>
          <a:xfrm>
            <a:off x="1270343" y="709809"/>
            <a:ext cx="1544996" cy="493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2000" b="1" dirty="0" smtClean="0">
                <a:solidFill>
                  <a:srgbClr val="8C1F23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Връзки:</a:t>
            </a:r>
            <a:endParaRPr kumimoji="0" lang="bg-BG" sz="2000" b="1" i="0" u="none" strike="noStrike" kern="1200" cap="none" spc="0" normalizeH="0" baseline="0" noProof="0" dirty="0" smtClean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746" y="1500715"/>
            <a:ext cx="2209778" cy="2207205"/>
          </a:xfrm>
          <a:prstGeom prst="rect">
            <a:avLst/>
          </a:prstGeom>
        </p:spPr>
      </p:pic>
      <p:sp>
        <p:nvSpPr>
          <p:cNvPr id="17" name="Текстово поле 16"/>
          <p:cNvSpPr txBox="1"/>
          <p:nvPr/>
        </p:nvSpPr>
        <p:spPr>
          <a:xfrm>
            <a:off x="2317529" y="1738152"/>
            <a:ext cx="3807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" panose="02040604050505020304" pitchFamily="18" charset="0"/>
              </a:rPr>
              <a:t>http</a:t>
            </a:r>
            <a:r>
              <a:rPr lang="en-US" dirty="0">
                <a:latin typeface="Century" panose="02040604050505020304" pitchFamily="18" charset="0"/>
              </a:rPr>
              <a:t>://www.uni-sz.bg/</a:t>
            </a:r>
            <a:endParaRPr lang="bg-BG" dirty="0">
              <a:latin typeface="Century" panose="02040604050505020304" pitchFamily="18" charset="0"/>
            </a:endParaRPr>
          </a:p>
        </p:txBody>
      </p:sp>
      <p:pic>
        <p:nvPicPr>
          <p:cNvPr id="18" name="Картина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3" t="10526" r="4286" b="9033"/>
          <a:stretch/>
        </p:blipFill>
        <p:spPr>
          <a:xfrm>
            <a:off x="1104744" y="2380593"/>
            <a:ext cx="692779" cy="670035"/>
          </a:xfrm>
          <a:prstGeom prst="roundRect">
            <a:avLst/>
          </a:prstGeom>
        </p:spPr>
      </p:pic>
      <p:sp>
        <p:nvSpPr>
          <p:cNvPr id="19" name="Текстово поле 18"/>
          <p:cNvSpPr txBox="1"/>
          <p:nvPr/>
        </p:nvSpPr>
        <p:spPr>
          <a:xfrm>
            <a:off x="2246590" y="3357882"/>
            <a:ext cx="510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dirty="0">
                <a:latin typeface="Century" panose="02040604050505020304" pitchFamily="18" charset="0"/>
              </a:rPr>
              <a:t>https://www.instagram.com/trakia_university/</a:t>
            </a:r>
            <a:endParaRPr lang="bg-BG" dirty="0">
              <a:latin typeface="Century" panose="02040604050505020304" pitchFamily="18" charset="0"/>
            </a:endParaRPr>
          </a:p>
        </p:txBody>
      </p:sp>
      <p:pic>
        <p:nvPicPr>
          <p:cNvPr id="20" name="Картина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14" y="3199744"/>
            <a:ext cx="685609" cy="685609"/>
          </a:xfrm>
          <a:prstGeom prst="rect">
            <a:avLst/>
          </a:prstGeom>
        </p:spPr>
      </p:pic>
      <p:sp>
        <p:nvSpPr>
          <p:cNvPr id="21" name="Текстово поле 20"/>
          <p:cNvSpPr txBox="1"/>
          <p:nvPr/>
        </p:nvSpPr>
        <p:spPr>
          <a:xfrm>
            <a:off x="2317528" y="2578745"/>
            <a:ext cx="547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dirty="0">
                <a:latin typeface="Century" panose="02040604050505020304" pitchFamily="18" charset="0"/>
              </a:rPr>
              <a:t>https://www.facebook.com/Trakia.uni.St.Zagora/</a:t>
            </a:r>
            <a:endParaRPr lang="bg-BG" dirty="0">
              <a:latin typeface="Century" panose="02040604050505020304" pitchFamily="18" charset="0"/>
            </a:endParaRPr>
          </a:p>
        </p:txBody>
      </p:sp>
      <p:pic>
        <p:nvPicPr>
          <p:cNvPr id="23" name="Картина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44" y="1508421"/>
            <a:ext cx="692779" cy="692779"/>
          </a:xfrm>
          <a:prstGeom prst="ellipse">
            <a:avLst/>
          </a:prstGeom>
        </p:spPr>
      </p:pic>
      <p:pic>
        <p:nvPicPr>
          <p:cNvPr id="24" name="Картина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4" t="21044" r="19604" b="22341"/>
          <a:stretch/>
        </p:blipFill>
        <p:spPr>
          <a:xfrm>
            <a:off x="1111914" y="4122683"/>
            <a:ext cx="685609" cy="638503"/>
          </a:xfrm>
          <a:prstGeom prst="roundRect">
            <a:avLst/>
          </a:prstGeom>
        </p:spPr>
      </p:pic>
      <p:sp>
        <p:nvSpPr>
          <p:cNvPr id="25" name="Текстово поле 24"/>
          <p:cNvSpPr txBox="1"/>
          <p:nvPr/>
        </p:nvSpPr>
        <p:spPr>
          <a:xfrm>
            <a:off x="2317529" y="4264578"/>
            <a:ext cx="4745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dirty="0" err="1">
                <a:latin typeface="Century" panose="02040604050505020304" pitchFamily="18" charset="0"/>
              </a:rPr>
              <a:t>Trakia</a:t>
            </a:r>
            <a:r>
              <a:rPr lang="en-BZ" dirty="0">
                <a:latin typeface="Century" panose="02040604050505020304" pitchFamily="18" charset="0"/>
              </a:rPr>
              <a:t> University-</a:t>
            </a:r>
            <a:r>
              <a:rPr lang="en-BZ" dirty="0" err="1">
                <a:latin typeface="Century" panose="02040604050505020304" pitchFamily="18" charset="0"/>
              </a:rPr>
              <a:t>Stara</a:t>
            </a:r>
            <a:r>
              <a:rPr lang="en-BZ" dirty="0">
                <a:latin typeface="Century" panose="02040604050505020304" pitchFamily="18" charset="0"/>
              </a:rPr>
              <a:t> Zagora</a:t>
            </a:r>
            <a:endParaRPr lang="bg-BG" dirty="0">
              <a:latin typeface="Century" panose="02040604050505020304" pitchFamily="18" charset="0"/>
            </a:endParaRPr>
          </a:p>
        </p:txBody>
      </p:sp>
      <p:pic>
        <p:nvPicPr>
          <p:cNvPr id="26" name="Картина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38" y="4698835"/>
            <a:ext cx="1316410" cy="1316410"/>
          </a:xfrm>
          <a:prstGeom prst="rect">
            <a:avLst/>
          </a:prstGeom>
        </p:spPr>
      </p:pic>
      <p:sp>
        <p:nvSpPr>
          <p:cNvPr id="28" name="Текстово поле 27"/>
          <p:cNvSpPr txBox="1"/>
          <p:nvPr/>
        </p:nvSpPr>
        <p:spPr>
          <a:xfrm>
            <a:off x="2317529" y="5172374"/>
            <a:ext cx="4966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dirty="0" err="1" smtClean="0">
                <a:latin typeface="Century" panose="02040604050505020304" pitchFamily="18" charset="0"/>
              </a:rPr>
              <a:t>Trakia</a:t>
            </a:r>
            <a:r>
              <a:rPr lang="en-BZ" dirty="0" smtClean="0">
                <a:latin typeface="Century" panose="02040604050505020304" pitchFamily="18" charset="0"/>
              </a:rPr>
              <a:t> </a:t>
            </a:r>
            <a:r>
              <a:rPr lang="en-BZ" dirty="0">
                <a:latin typeface="Century" panose="02040604050505020304" pitchFamily="18" charset="0"/>
              </a:rPr>
              <a:t>University YouTube Channel</a:t>
            </a:r>
            <a:endParaRPr lang="bg-BG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988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rgbClr val="C86666"/>
            </a:gs>
            <a:gs pos="5000">
              <a:srgbClr val="C86666"/>
            </a:gs>
            <a:gs pos="60000">
              <a:schemeClr val="bg1">
                <a:shade val="63000"/>
                <a:satMod val="12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16F9E488-0718-4E1E-9D12-26779F6062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9BE6F6B-19BD-443C-8FB0-FA45F13F95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FA53F6-2A43-4F00-8237-2F8B6AD53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063" y="2193058"/>
            <a:ext cx="4408575" cy="28779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kern="1200" dirty="0">
                <a:solidFill>
                  <a:schemeClr val="bg1"/>
                </a:solidFill>
                <a:latin typeface="Century" panose="02040604050505020304" pitchFamily="18" charset="0"/>
                <a:sym typeface="Calibri"/>
              </a:rPr>
              <a:t>БЛАГОДАР</a:t>
            </a:r>
            <a:r>
              <a:rPr lang="bg-BG" sz="3600" b="1" dirty="0">
                <a:solidFill>
                  <a:schemeClr val="bg1"/>
                </a:solidFill>
                <a:latin typeface="Century" panose="02040604050505020304" pitchFamily="18" charset="0"/>
                <a:sym typeface="Calibri"/>
              </a:rPr>
              <a:t>ИМ</a:t>
            </a:r>
            <a:r>
              <a:rPr lang="en-US" sz="3600" b="1" kern="1200" dirty="0">
                <a:solidFill>
                  <a:schemeClr val="bg1"/>
                </a:solidFill>
                <a:latin typeface="Century" panose="02040604050505020304" pitchFamily="18" charset="0"/>
                <a:sym typeface="Calibri"/>
              </a:rPr>
              <a:t> ЗА ВНИМАНИЕТО!</a:t>
            </a:r>
            <a:br>
              <a:rPr lang="en-US" sz="3600" b="1" kern="1200" dirty="0">
                <a:solidFill>
                  <a:schemeClr val="bg1"/>
                </a:solidFill>
                <a:latin typeface="Century" panose="02040604050505020304" pitchFamily="18" charset="0"/>
                <a:sym typeface="Calibri"/>
              </a:rPr>
            </a:br>
            <a:endParaRPr lang="en-US" sz="3600" kern="120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E9D773-7FEB-49A7-9CC0-76B8FC8956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xmlns="" id="{38E76DE4-15F2-442B-A21D-7E4E54A015E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xmlns="" id="{1AE5C0EE-AE74-4F67-BE75-9859C73C4B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9" name="Обект 8">
            <a:extLst>
              <a:ext uri="{FF2B5EF4-FFF2-40B4-BE49-F238E27FC236}">
                <a16:creationId xmlns:a16="http://schemas.microsoft.com/office/drawing/2014/main" xmlns="" id="{3B7D1E23-16FB-4916-A8BD-BBEED0B042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264803"/>
              </p:ext>
            </p:extLst>
          </p:nvPr>
        </p:nvGraphicFramePr>
        <p:xfrm>
          <a:off x="8649372" y="2103185"/>
          <a:ext cx="2563731" cy="256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CorelDRAW" r:id="rId3" imgW="5229750" imgH="5231434" progId="CorelDraw.Graphic.20">
                  <p:embed/>
                </p:oleObj>
              </mc:Choice>
              <mc:Fallback>
                <p:oleObj name="CorelDRAW" r:id="rId3" imgW="5229750" imgH="5231434" progId="CorelDraw.Graphic.20">
                  <p:embed/>
                  <p:pic>
                    <p:nvPicPr>
                      <p:cNvPr id="4" name="Обект 3">
                        <a:extLst>
                          <a:ext uri="{FF2B5EF4-FFF2-40B4-BE49-F238E27FC236}">
                            <a16:creationId xmlns:a16="http://schemas.microsoft.com/office/drawing/2014/main" xmlns="" id="{766C5322-D8F7-46F6-929B-A8D200597E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49372" y="2103185"/>
                        <a:ext cx="2563731" cy="2564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329273"/>
      </p:ext>
    </p:extLst>
  </p:cSld>
  <p:clrMapOvr>
    <a:masterClrMapping/>
  </p:clrMapOvr>
  <p:transition spd="slow" advTm="3678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000"/>
            <a:lum/>
            <a:extLst/>
          </a:blip>
          <a:srcRect/>
          <a:stretch>
            <a:fillRect l="-2000" t="-6000" r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xmlns="" id="{33CD251C-A887-4D2F-925B-FC09719853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50F864A1-23CF-4954-887F-3C4458622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8D313E8C-7457-407E-BDA5-EACA44D382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8C1F2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Trakia Universit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036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l="-5000" t="-1000" r="-6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A0CC56B-CDCD-47F2-8AFC-D4F6A298BB75}"/>
              </a:ext>
            </a:extLst>
          </p:cNvPr>
          <p:cNvSpPr/>
          <p:nvPr/>
        </p:nvSpPr>
        <p:spPr>
          <a:xfrm>
            <a:off x="109552" y="3614812"/>
            <a:ext cx="6505852" cy="3007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Образователно-квалификационни степени:</a:t>
            </a:r>
          </a:p>
          <a:p>
            <a:pPr marL="57150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ПРОФЕСИОНАЛЕН БАКАЛАВЪР</a:t>
            </a:r>
          </a:p>
          <a:p>
            <a:pPr marL="57150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БАКАЛАВЪР</a:t>
            </a:r>
          </a:p>
          <a:p>
            <a:pPr marL="57150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МАГИСТЪР</a:t>
            </a:r>
          </a:p>
          <a:p>
            <a:pPr marL="57150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НАУЧНА СТЕПЕН „ДОКТОР”</a:t>
            </a:r>
          </a:p>
          <a:p>
            <a:pPr marL="57150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Tx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C1F23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ПРОГРАМИ ЗА СЛЕДДИПЛОМНА КВАЛИФИКАЦИЯ</a:t>
            </a:r>
          </a:p>
        </p:txBody>
      </p:sp>
      <p:pic>
        <p:nvPicPr>
          <p:cNvPr id="4" name="Google Shape;1281;p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3845808C-FE4C-4D22-B253-F2500E797637}"/>
              </a:ext>
            </a:extLst>
          </p:cNvPr>
          <p:cNvPicPr preferRelativeResize="0"/>
          <p:nvPr/>
        </p:nvPicPr>
        <p:blipFill rotWithShape="1"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" r="15435"/>
          <a:stretch/>
        </p:blipFill>
        <p:spPr>
          <a:xfrm>
            <a:off x="5510369" y="851517"/>
            <a:ext cx="6184807" cy="5154967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A947C0B-39AE-432F-8D1C-4AD8458023CB}"/>
              </a:ext>
            </a:extLst>
          </p:cNvPr>
          <p:cNvSpPr/>
          <p:nvPr/>
        </p:nvSpPr>
        <p:spPr>
          <a:xfrm>
            <a:off x="185005" y="1715073"/>
            <a:ext cx="5505061" cy="115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Институционална акредитация </a:t>
            </a:r>
            <a:r>
              <a:rPr kumimoji="0" lang="bg-BG" sz="1600" b="1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9.20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 </a:t>
            </a: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с решение на Националната агенция за оценяване и акредитация от 26.07.201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8 </a:t>
            </a:r>
            <a:r>
              <a:rPr kumimoji="0" lang="bg-BG" sz="1600" b="0" i="0" u="none" strike="noStrike" kern="0" cap="none" spc="0" normalizeH="0" baseline="0" noProof="0" dirty="0">
                <a:ln>
                  <a:noFill/>
                </a:ln>
                <a:solidFill>
                  <a:srgbClr val="F6D7D8">
                    <a:lumMod val="1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Calibri"/>
                <a:cs typeface="Calibri" pitchFamily="34"/>
              </a:rPr>
              <a:t>г.</a:t>
            </a:r>
            <a:endParaRPr kumimoji="0" lang="bg-BG" sz="1600" b="0" i="0" u="none" strike="noStrike" kern="0" cap="none" spc="0" normalizeH="0" baseline="0" noProof="0" dirty="0">
              <a:ln>
                <a:noFill/>
              </a:ln>
              <a:solidFill>
                <a:srgbClr val="F6D7D8">
                  <a:lumMod val="10000"/>
                </a:srgbClr>
              </a:solidFill>
              <a:effectLst/>
              <a:uLnTx/>
              <a:uFillTx/>
              <a:latin typeface="Century" panose="02040604050505020304" pitchFamily="18" charset="0"/>
              <a:ea typeface="Calibri"/>
              <a:cs typeface="Calibri Light" pitchFamily="34"/>
            </a:endParaRP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259398C2-90B9-4A45-9EE1-94AD870FF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005" y="85064"/>
            <a:ext cx="5325364" cy="150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84460"/>
      </p:ext>
    </p:extLst>
  </p:cSld>
  <p:clrMapOvr>
    <a:masterClrMapping/>
  </p:clrMapOvr>
  <p:transition spd="slow" advTm="6878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 l="-7000" t="-12000" r="-17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984054" cy="1263546"/>
          </a:xfrm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АГРАРЕН ФАКУЛТЕТ</a:t>
            </a:r>
            <a:endParaRPr lang="en-US" sz="3600" dirty="0">
              <a:solidFill>
                <a:schemeClr val="accent5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99" y="3671035"/>
            <a:ext cx="6503933" cy="2841750"/>
          </a:xfrm>
        </p:spPr>
        <p:txBody>
          <a:bodyPr>
            <a:noAutofit/>
          </a:bodyPr>
          <a:lstStyle/>
          <a:p>
            <a:pPr marL="182880" lvl="0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 smtClean="0">
                <a:solidFill>
                  <a:schemeClr val="bg1"/>
                </a:solidFill>
                <a:latin typeface="Century" panose="02040604050505020304" pitchFamily="18" charset="0"/>
              </a:rPr>
              <a:t>100</a:t>
            </a: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-</a:t>
            </a:r>
            <a:r>
              <a:rPr lang="en-US" sz="1600" dirty="0" err="1" smtClean="0">
                <a:solidFill>
                  <a:schemeClr val="bg1"/>
                </a:solidFill>
                <a:latin typeface="Century" panose="02040604050505020304" pitchFamily="18" charset="0"/>
              </a:rPr>
              <a:t>годишна</a:t>
            </a:r>
            <a:r>
              <a:rPr lang="en-US" sz="1600" dirty="0" smtClean="0">
                <a:solidFill>
                  <a:schemeClr val="bg1"/>
                </a:solidFill>
                <a:latin typeface="Century" panose="020406040505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история</a:t>
            </a:r>
          </a:p>
          <a:p>
            <a:pPr marL="457200" lvl="0" indent="-27432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П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реподаватели с богат теоретичен и практически опит</a:t>
            </a:r>
          </a:p>
          <a:p>
            <a:pPr marL="457200" lvl="0" indent="-27432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</a:rPr>
              <a:t>Е</a:t>
            </a: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динствен за страната с програма:</a:t>
            </a:r>
          </a:p>
          <a:p>
            <a:pPr marL="800100" lvl="1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Бакалавър по Агрономство (етерично-маслени култури)</a:t>
            </a:r>
          </a:p>
          <a:p>
            <a:pPr marL="800100" lvl="1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dirty="0">
                <a:solidFill>
                  <a:schemeClr val="bg1"/>
                </a:solidFill>
                <a:latin typeface="Century" panose="02040604050505020304" pitchFamily="18" charset="0"/>
              </a:rPr>
              <a:t>Бакалавър по Рибовъдство и аквакултура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8A18A31-462F-4078-A6D1-164B937ED6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00" y="2730110"/>
            <a:ext cx="229496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90695"/>
      </p:ext>
    </p:extLst>
  </p:cSld>
  <p:clrMapOvr>
    <a:masterClrMapping/>
  </p:clrMapOvr>
  <p:transition spd="slow" advTm="8073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l="-8000" t="-11000" r="-8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oogle Shape;1313;p5" descr="pic46">
            <a:extLst>
              <a:ext uri="{FF2B5EF4-FFF2-40B4-BE49-F238E27FC236}">
                <a16:creationId xmlns:a16="http://schemas.microsoft.com/office/drawing/2014/main" xmlns="" id="{B1F30C88-BB61-45EE-8CE8-ED8DA785FC7F}"/>
              </a:ext>
            </a:extLst>
          </p:cNvPr>
          <p:cNvPicPr preferRelativeResize="0"/>
          <p:nvPr/>
        </p:nvPicPr>
        <p:blipFill rotWithShape="1">
          <a:blip r:embed="rId4"/>
          <a:srcRect l="8708" r="24988"/>
          <a:stretch/>
        </p:blipFill>
        <p:spPr>
          <a:xfrm>
            <a:off x="6440338" y="1361912"/>
            <a:ext cx="2237371" cy="201687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  <a:solidFill>
            <a:srgbClr val="ECECEC"/>
          </a:solidFill>
        </p:spPr>
      </p:pic>
      <p:pic>
        <p:nvPicPr>
          <p:cNvPr id="23" name="Google Shape;1312;p5" descr="7f7c85ff8a31508d2d470e382b2c5c0a">
            <a:extLst>
              <a:ext uri="{FF2B5EF4-FFF2-40B4-BE49-F238E27FC236}">
                <a16:creationId xmlns:a16="http://schemas.microsoft.com/office/drawing/2014/main" xmlns="" id="{4979582A-93E4-4572-9E3A-E200D4E83249}"/>
              </a:ext>
            </a:extLst>
          </p:cNvPr>
          <p:cNvPicPr preferRelativeResize="0"/>
          <p:nvPr/>
        </p:nvPicPr>
        <p:blipFill rotWithShape="1">
          <a:blip r:embed="rId5"/>
          <a:srcRect t="9855" r="3" b="3"/>
          <a:stretch/>
        </p:blipFill>
        <p:spPr>
          <a:xfrm>
            <a:off x="8209784" y="614444"/>
            <a:ext cx="1366757" cy="1232062"/>
          </a:xfrm>
          <a:custGeom>
            <a:avLst/>
            <a:gdLst/>
            <a:ahLst/>
            <a:cxnLst/>
            <a:rect l="l" t="t" r="r" b="b"/>
            <a:pathLst>
              <a:path w="1366757" h="1232062">
                <a:moveTo>
                  <a:pt x="389939" y="0"/>
                </a:moveTo>
                <a:cubicBezTo>
                  <a:pt x="978131" y="0"/>
                  <a:pt x="978131" y="0"/>
                  <a:pt x="978131" y="0"/>
                </a:cubicBezTo>
                <a:cubicBezTo>
                  <a:pt x="1007891" y="0"/>
                  <a:pt x="1046404" y="21366"/>
                  <a:pt x="1062158" y="48072"/>
                </a:cubicBezTo>
                <a:cubicBezTo>
                  <a:pt x="1356254" y="566179"/>
                  <a:pt x="1356254" y="566179"/>
                  <a:pt x="1356254" y="566179"/>
                </a:cubicBezTo>
                <a:cubicBezTo>
                  <a:pt x="1370259" y="594666"/>
                  <a:pt x="1370259" y="637396"/>
                  <a:pt x="1356254" y="665884"/>
                </a:cubicBezTo>
                <a:cubicBezTo>
                  <a:pt x="1062158" y="1183990"/>
                  <a:pt x="1062158" y="1183990"/>
                  <a:pt x="1062158" y="1183990"/>
                </a:cubicBezTo>
                <a:cubicBezTo>
                  <a:pt x="1046404" y="1210698"/>
                  <a:pt x="1007891" y="1232062"/>
                  <a:pt x="978131" y="1232062"/>
                </a:cubicBezTo>
                <a:lnTo>
                  <a:pt x="389939" y="1232062"/>
                </a:lnTo>
                <a:cubicBezTo>
                  <a:pt x="358429" y="1232062"/>
                  <a:pt x="319917" y="1210698"/>
                  <a:pt x="305913" y="1183990"/>
                </a:cubicBezTo>
                <a:cubicBezTo>
                  <a:pt x="11817" y="665884"/>
                  <a:pt x="11817" y="665884"/>
                  <a:pt x="11817" y="665884"/>
                </a:cubicBezTo>
                <a:cubicBezTo>
                  <a:pt x="-3939" y="637396"/>
                  <a:pt x="-3939" y="594666"/>
                  <a:pt x="11817" y="566179"/>
                </a:cubicBezTo>
                <a:cubicBezTo>
                  <a:pt x="305913" y="48072"/>
                  <a:pt x="305913" y="48072"/>
                  <a:pt x="305913" y="48072"/>
                </a:cubicBezTo>
                <a:cubicBezTo>
                  <a:pt x="319917" y="21366"/>
                  <a:pt x="358429" y="0"/>
                  <a:pt x="389939" y="0"/>
                </a:cubicBezTo>
                <a:close/>
              </a:path>
            </a:pathLst>
          </a:custGeom>
          <a:solidFill>
            <a:srgbClr val="ECECEC"/>
          </a:solidFill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1184600B-84F8-4739-AAE1-C32A8A00A12D}"/>
              </a:ext>
            </a:extLst>
          </p:cNvPr>
          <p:cNvSpPr/>
          <p:nvPr/>
        </p:nvSpPr>
        <p:spPr>
          <a:xfrm>
            <a:off x="496824" y="635205"/>
            <a:ext cx="4821625" cy="4188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2400"/>
            </a:pPr>
            <a:r>
              <a:rPr lang="en-US" sz="1600" b="1" dirty="0">
                <a:latin typeface="Century" panose="02040604050505020304" pitchFamily="18" charset="0"/>
                <a:sym typeface="Arial Narrow"/>
              </a:rPr>
              <a:t>Cпециалности: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ЗООИНЖЕНЕРСТВО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АГРОНОМСТВО (полевъдство)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АГРОНОМСТВО  (етерично-маслени култури)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ЕКОЛОГИЯ И ОПАЗВАНЕ НА ОКОЛНАТА СРЕДА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АГРАРНО ИНЖЕНЕРСТВО</a:t>
            </a:r>
          </a:p>
          <a:p>
            <a:pPr marL="457200" lvl="0" indent="-274320">
              <a:lnSpc>
                <a:spcPct val="150000"/>
              </a:lnSpc>
              <a:spcBef>
                <a:spcPts val="480"/>
              </a:spcBef>
              <a:buClr>
                <a:schemeClr val="dk1"/>
              </a:buClr>
              <a:buSzPts val="2400"/>
              <a:buBlip>
                <a:blip r:embed="rId6">
                  <a:extLst>
                    <a:ext uri="{837473B0-CC2E-450A-ABE3-18F120FF3D39}">
                      <a1611:picAttrSrcUrl xmlns="" xmlns:a1611="http://schemas.microsoft.com/office/drawing/2016/11/main" r:id="rId7"/>
                    </a:ext>
                  </a:extLst>
                </a:blip>
              </a:buBlip>
            </a:pPr>
            <a:r>
              <a:rPr lang="en-US" sz="1600" dirty="0">
                <a:solidFill>
                  <a:schemeClr val="accent5"/>
                </a:solidFill>
                <a:latin typeface="Century" panose="02040604050505020304" pitchFamily="18" charset="0"/>
                <a:sym typeface="Arial Narrow"/>
              </a:rPr>
              <a:t>РИБОВЪДСТВО И АКВАКУЛТУРА</a:t>
            </a:r>
            <a:endParaRPr lang="en-US" sz="1600" dirty="0">
              <a:solidFill>
                <a:schemeClr val="accent5"/>
              </a:solidFill>
              <a:latin typeface="Century" panose="02040604050505020304" pitchFamily="18" charset="0"/>
            </a:endParaRPr>
          </a:p>
        </p:txBody>
      </p:sp>
      <p:pic>
        <p:nvPicPr>
          <p:cNvPr id="19" name="Google Shape;1302;p4">
            <a:extLst>
              <a:ext uri="{FF2B5EF4-FFF2-40B4-BE49-F238E27FC236}">
                <a16:creationId xmlns:a16="http://schemas.microsoft.com/office/drawing/2014/main" xmlns="" id="{1A5ABE86-8ACA-4066-94A3-C3C76EE2ABC1}"/>
              </a:ext>
            </a:extLst>
          </p:cNvPr>
          <p:cNvPicPr preferRelativeResize="0"/>
          <p:nvPr/>
        </p:nvPicPr>
        <p:blipFill rotWithShape="1">
          <a:blip r:embed="rId8"/>
          <a:srcRect l="9608" r="14243" b="1"/>
          <a:stretch/>
        </p:blipFill>
        <p:spPr>
          <a:xfrm>
            <a:off x="6785540" y="1952925"/>
            <a:ext cx="4909636" cy="4290631"/>
          </a:xfrm>
          <a:custGeom>
            <a:avLst/>
            <a:gdLst/>
            <a:ahLst/>
            <a:cxnLst/>
            <a:rect l="l" t="t" r="r" b="b"/>
            <a:pathLst>
              <a:path w="5261049" h="4597738">
                <a:moveTo>
                  <a:pt x="0" y="2548727"/>
                </a:moveTo>
                <a:lnTo>
                  <a:pt x="4223" y="2552528"/>
                </a:lnTo>
                <a:cubicBezTo>
                  <a:pt x="286053" y="3034940"/>
                  <a:pt x="286053" y="3034940"/>
                  <a:pt x="286053" y="3034940"/>
                </a:cubicBezTo>
                <a:lnTo>
                  <a:pt x="289264" y="3049748"/>
                </a:lnTo>
                <a:close/>
                <a:moveTo>
                  <a:pt x="1949531" y="0"/>
                </a:moveTo>
                <a:lnTo>
                  <a:pt x="2087034" y="0"/>
                </a:lnTo>
                <a:cubicBezTo>
                  <a:pt x="3768448" y="0"/>
                  <a:pt x="3768448" y="0"/>
                  <a:pt x="3768448" y="0"/>
                </a:cubicBezTo>
                <a:cubicBezTo>
                  <a:pt x="3882745" y="0"/>
                  <a:pt x="4030662" y="79730"/>
                  <a:pt x="4091172" y="179392"/>
                </a:cubicBezTo>
                <a:cubicBezTo>
                  <a:pt x="5220708" y="2112834"/>
                  <a:pt x="5220708" y="2112834"/>
                  <a:pt x="5220708" y="2112834"/>
                </a:cubicBezTo>
                <a:cubicBezTo>
                  <a:pt x="5274497" y="2219140"/>
                  <a:pt x="5274497" y="2378598"/>
                  <a:pt x="5220708" y="2484906"/>
                </a:cubicBezTo>
                <a:cubicBezTo>
                  <a:pt x="4091172" y="4418346"/>
                  <a:pt x="4091172" y="4418346"/>
                  <a:pt x="4091172" y="4418346"/>
                </a:cubicBezTo>
                <a:cubicBezTo>
                  <a:pt x="4030662" y="4518010"/>
                  <a:pt x="3882745" y="4597738"/>
                  <a:pt x="3768448" y="4597738"/>
                </a:cubicBezTo>
                <a:lnTo>
                  <a:pt x="1509373" y="4597738"/>
                </a:lnTo>
                <a:cubicBezTo>
                  <a:pt x="1388352" y="4597738"/>
                  <a:pt x="1240437" y="4518010"/>
                  <a:pt x="1186650" y="4418346"/>
                </a:cubicBezTo>
                <a:cubicBezTo>
                  <a:pt x="57113" y="2484906"/>
                  <a:pt x="57113" y="2484906"/>
                  <a:pt x="57113" y="2484906"/>
                </a:cubicBezTo>
                <a:cubicBezTo>
                  <a:pt x="-3400" y="2378598"/>
                  <a:pt x="-3400" y="2219140"/>
                  <a:pt x="57113" y="2112834"/>
                </a:cubicBezTo>
                <a:cubicBezTo>
                  <a:pt x="127709" y="1991994"/>
                  <a:pt x="193893" y="1878706"/>
                  <a:pt x="255940" y="1772499"/>
                </a:cubicBezTo>
                <a:lnTo>
                  <a:pt x="340918" y="1627041"/>
                </a:lnTo>
                <a:lnTo>
                  <a:pt x="1409802" y="1627041"/>
                </a:lnTo>
                <a:cubicBezTo>
                  <a:pt x="1468457" y="1627041"/>
                  <a:pt x="1544365" y="1586126"/>
                  <a:pt x="1575418" y="1534980"/>
                </a:cubicBezTo>
                <a:cubicBezTo>
                  <a:pt x="1575418" y="1534980"/>
                  <a:pt x="1575418" y="1534980"/>
                  <a:pt x="2155075" y="542774"/>
                </a:cubicBezTo>
                <a:cubicBezTo>
                  <a:pt x="2182678" y="488219"/>
                  <a:pt x="2182678" y="406388"/>
                  <a:pt x="2155075" y="351833"/>
                </a:cubicBezTo>
                <a:cubicBezTo>
                  <a:pt x="2155075" y="351833"/>
                  <a:pt x="2155075" y="351833"/>
                  <a:pt x="1966715" y="29414"/>
                </a:cubicBezTo>
                <a:close/>
              </a:path>
            </a:pathLst>
          </a:custGeom>
          <a:solidFill>
            <a:srgbClr val="ECECEC"/>
          </a:solidFill>
        </p:spPr>
      </p:pic>
      <p:pic>
        <p:nvPicPr>
          <p:cNvPr id="29" name="Google Shape;1314;p5" descr="I:\ksk2016\отворени врати\Картина2.jpg">
            <a:extLst>
              <a:ext uri="{FF2B5EF4-FFF2-40B4-BE49-F238E27FC236}">
                <a16:creationId xmlns:a16="http://schemas.microsoft.com/office/drawing/2014/main" xmlns="" id="{60DC92A3-F983-40F5-8227-37A21BCB60B6}"/>
              </a:ext>
            </a:extLst>
          </p:cNvPr>
          <p:cNvPicPr preferRelativeResize="0"/>
          <p:nvPr/>
        </p:nvPicPr>
        <p:blipFill rotWithShape="1">
          <a:blip r:embed="rId9"/>
          <a:srcRect t="16084" r="-3" b="14695"/>
          <a:stretch/>
        </p:blipFill>
        <p:spPr>
          <a:xfrm>
            <a:off x="5389541" y="4215164"/>
            <a:ext cx="1701304" cy="1533639"/>
          </a:xfrm>
          <a:custGeom>
            <a:avLst/>
            <a:gdLst/>
            <a:ahLst/>
            <a:cxnLst/>
            <a:rect l="l" t="t" r="r" b="b"/>
            <a:pathLst>
              <a:path w="1823077" h="1643411">
                <a:moveTo>
                  <a:pt x="520128" y="0"/>
                </a:moveTo>
                <a:cubicBezTo>
                  <a:pt x="1304700" y="0"/>
                  <a:pt x="1304700" y="0"/>
                  <a:pt x="1304700" y="0"/>
                </a:cubicBezTo>
                <a:cubicBezTo>
                  <a:pt x="1344396" y="0"/>
                  <a:pt x="1395767" y="28499"/>
                  <a:pt x="1416781" y="64122"/>
                </a:cubicBezTo>
                <a:cubicBezTo>
                  <a:pt x="1809067" y="755209"/>
                  <a:pt x="1809067" y="755209"/>
                  <a:pt x="1809067" y="755209"/>
                </a:cubicBezTo>
                <a:cubicBezTo>
                  <a:pt x="1827748" y="793207"/>
                  <a:pt x="1827748" y="850204"/>
                  <a:pt x="1809067" y="888203"/>
                </a:cubicBezTo>
                <a:cubicBezTo>
                  <a:pt x="1416781" y="1579289"/>
                  <a:pt x="1416781" y="1579289"/>
                  <a:pt x="1416781" y="1579289"/>
                </a:cubicBezTo>
                <a:cubicBezTo>
                  <a:pt x="1395767" y="1614914"/>
                  <a:pt x="1344396" y="1643411"/>
                  <a:pt x="1304700" y="1643411"/>
                </a:cubicBezTo>
                <a:lnTo>
                  <a:pt x="520128" y="1643411"/>
                </a:lnTo>
                <a:cubicBezTo>
                  <a:pt x="478098" y="1643411"/>
                  <a:pt x="426728" y="1614914"/>
                  <a:pt x="408048" y="1579289"/>
                </a:cubicBezTo>
                <a:cubicBezTo>
                  <a:pt x="15762" y="888203"/>
                  <a:pt x="15762" y="888203"/>
                  <a:pt x="15762" y="888203"/>
                </a:cubicBezTo>
                <a:cubicBezTo>
                  <a:pt x="-5254" y="850204"/>
                  <a:pt x="-5254" y="793207"/>
                  <a:pt x="15762" y="755209"/>
                </a:cubicBezTo>
                <a:cubicBezTo>
                  <a:pt x="408048" y="64122"/>
                  <a:pt x="408048" y="64122"/>
                  <a:pt x="408048" y="64122"/>
                </a:cubicBezTo>
                <a:cubicBezTo>
                  <a:pt x="426728" y="28499"/>
                  <a:pt x="478098" y="0"/>
                  <a:pt x="520128" y="0"/>
                </a:cubicBezTo>
                <a:close/>
              </a:path>
            </a:pathLst>
          </a:custGeom>
          <a:solidFill>
            <a:srgbClr val="ECECEC"/>
          </a:solidFill>
        </p:spPr>
      </p:pic>
    </p:spTree>
    <p:extLst>
      <p:ext uri="{BB962C8B-B14F-4D97-AF65-F5344CB8AC3E}">
        <p14:creationId xmlns:p14="http://schemas.microsoft.com/office/powerpoint/2010/main" val="957225369"/>
      </p:ext>
    </p:extLst>
  </p:cSld>
  <p:clrMapOvr>
    <a:masterClrMapping/>
  </p:clrMapOvr>
  <p:transition spd="slow" advTm="6229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82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4E4288A-DFC8-40A2-90E5-70E851A933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8E735-3F71-484B-8E78-4E30C5A03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764979" cy="1582341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000" b="1" dirty="0">
                <a:solidFill>
                  <a:schemeClr val="accent5"/>
                </a:solidFill>
                <a:latin typeface="Century" panose="02040604050505020304" pitchFamily="18" charset="0"/>
                <a:cs typeface="Times New Roman" panose="02020603050405020304" pitchFamily="18" charset="0"/>
                <a:sym typeface="Arial"/>
              </a:rPr>
              <a:t>ВЕТЕРИНАРНОМЕДИЦИНСКИ ФАКУЛТЕТ</a:t>
            </a:r>
            <a:r>
              <a:rPr lang="bg-BG" sz="4000" dirty="0">
                <a:latin typeface="Century" panose="02040604050505020304" pitchFamily="18" charset="0"/>
                <a:cs typeface="Times New Roman" panose="02020603050405020304" pitchFamily="18" charset="0"/>
              </a:rPr>
              <a:t/>
            </a:r>
            <a:br>
              <a:rPr lang="bg-BG" sz="4000" dirty="0">
                <a:latin typeface="Century" panose="02040604050505020304" pitchFamily="18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AD93FD3-7DF2-4DC8-BD55-8B2EB5F63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53579"/>
            <a:ext cx="8109718" cy="4604421"/>
          </a:xfrm>
          <a:custGeom>
            <a:avLst/>
            <a:gdLst>
              <a:gd name="connsiteX0" fmla="*/ 7381313 w 8109718"/>
              <a:gd name="connsiteY0" fmla="*/ 1839459 h 4604421"/>
              <a:gd name="connsiteX1" fmla="*/ 7381313 w 8109718"/>
              <a:gd name="connsiteY1" fmla="*/ 1853646 h 4604421"/>
              <a:gd name="connsiteX2" fmla="*/ 7379359 w 8109718"/>
              <a:gd name="connsiteY2" fmla="*/ 1846552 h 4604421"/>
              <a:gd name="connsiteX3" fmla="*/ 1321854 w 8109718"/>
              <a:gd name="connsiteY3" fmla="*/ 0 h 4604421"/>
              <a:gd name="connsiteX4" fmla="*/ 5365317 w 8109718"/>
              <a:gd name="connsiteY4" fmla="*/ 0 h 4604421"/>
              <a:gd name="connsiteX5" fmla="*/ 5985373 w 8109718"/>
              <a:gd name="connsiteY5" fmla="*/ 365439 h 4604421"/>
              <a:gd name="connsiteX6" fmla="*/ 8011470 w 8109718"/>
              <a:gd name="connsiteY6" fmla="*/ 3854515 h 4604421"/>
              <a:gd name="connsiteX7" fmla="*/ 8011470 w 8109718"/>
              <a:gd name="connsiteY7" fmla="*/ 4567993 h 4604421"/>
              <a:gd name="connsiteX8" fmla="*/ 7998115 w 8109718"/>
              <a:gd name="connsiteY8" fmla="*/ 4590992 h 4604421"/>
              <a:gd name="connsiteX9" fmla="*/ 7990317 w 8109718"/>
              <a:gd name="connsiteY9" fmla="*/ 4604421 h 4604421"/>
              <a:gd name="connsiteX10" fmla="*/ 0 w 8109718"/>
              <a:gd name="connsiteY10" fmla="*/ 4604421 h 4604421"/>
              <a:gd name="connsiteX11" fmla="*/ 0 w 8109718"/>
              <a:gd name="connsiteY11" fmla="*/ 1564110 h 4604421"/>
              <a:gd name="connsiteX12" fmla="*/ 27177 w 8109718"/>
              <a:gd name="connsiteY12" fmla="*/ 1517107 h 4604421"/>
              <a:gd name="connsiteX13" fmla="*/ 693065 w 8109718"/>
              <a:gd name="connsiteY13" fmla="*/ 365439 h 4604421"/>
              <a:gd name="connsiteX14" fmla="*/ 1321854 w 8109718"/>
              <a:gd name="connsiteY14" fmla="*/ 0 h 460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604421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98115" y="4590992"/>
                </a:cubicBezTo>
                <a:lnTo>
                  <a:pt x="7990317" y="4604421"/>
                </a:lnTo>
                <a:lnTo>
                  <a:pt x="0" y="4604421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956571CF-1434-4180-A385-D4AC63B62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7276856" y="1827416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9D0EF7D-8D7F-4A18-A68B-92E2D44873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52343" y="825104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5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770F868-28FE-4B38-8FC7-E9C841B837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7830" y="567451"/>
            <a:ext cx="1128382" cy="847206"/>
            <a:chOff x="5307830" y="325570"/>
            <a:chExt cx="1128382" cy="84720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3E5BF88F-B1F5-4A09-887A-B5CA246CAC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D8984A5C-991A-40D3-A4C9-7E0DCA2A7AA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690199-EE4C-4D39-8FDB-12BBFA3B5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635" y="3269549"/>
            <a:ext cx="6283208" cy="3205896"/>
          </a:xfrm>
        </p:spPr>
        <p:txBody>
          <a:bodyPr>
            <a:noAutofit/>
          </a:bodyPr>
          <a:lstStyle/>
          <a:p>
            <a:pPr marL="34290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dirty="0" smtClean="0">
                <a:solidFill>
                  <a:schemeClr val="bg1"/>
                </a:solidFill>
                <a:latin typeface="Century" panose="02040604050505020304" pitchFamily="18" charset="0"/>
              </a:rPr>
              <a:t>99-</a:t>
            </a:r>
            <a:r>
              <a:rPr lang="en-US" sz="1600" kern="0" dirty="0" err="1" smtClean="0">
                <a:solidFill>
                  <a:schemeClr val="bg1"/>
                </a:solidFill>
                <a:latin typeface="Century" panose="02040604050505020304" pitchFamily="18" charset="0"/>
              </a:rPr>
              <a:t>годишна</a:t>
            </a:r>
            <a:r>
              <a:rPr lang="en-US" sz="1600" kern="0" dirty="0" smtClean="0">
                <a:solidFill>
                  <a:schemeClr val="bg1"/>
                </a:solidFill>
                <a:latin typeface="Century" panose="02040604050505020304" pitchFamily="18" charset="0"/>
              </a:rPr>
              <a:t> </a:t>
            </a:r>
            <a:r>
              <a:rPr lang="en-US" sz="1600" kern="0" dirty="0">
                <a:solidFill>
                  <a:schemeClr val="bg1"/>
                </a:solidFill>
                <a:latin typeface="Century" panose="02040604050505020304" pitchFamily="18" charset="0"/>
              </a:rPr>
              <a:t>история</a:t>
            </a:r>
            <a:endParaRPr lang="bg-BG" sz="1600" kern="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342900" lvl="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Основан на 11 май 1923 година като факултет на Софийски университет</a:t>
            </a:r>
          </a:p>
          <a:p>
            <a:pPr marL="342900" lvl="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През 1953 година вече е самостоятелно висше училище</a:t>
            </a:r>
          </a:p>
          <a:p>
            <a:pPr marL="342900" lvl="0" indent="-28575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dirty="0">
                <a:solidFill>
                  <a:schemeClr val="bg1"/>
                </a:solidFill>
                <a:latin typeface="Century" panose="020406040505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Обучава ветеринарни лекари по модел от Германия</a:t>
            </a:r>
            <a:endParaRPr lang="en-US" sz="1600" kern="0" dirty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marL="34290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ct val="150000"/>
              <a:buBlip>
                <a:blip r:embed="rId3">
                  <a:extLst>
                    <a:ext uri="{837473B0-CC2E-450A-ABE3-18F120FF3D39}">
                      <a1611:picAttrSrcUrl xmlns="" xmlns:a1611="http://schemas.microsoft.com/office/drawing/2016/11/main" r:id="rId4"/>
                    </a:ext>
                  </a:extLst>
                </a:blip>
              </a:buBlip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bg-BG" sz="1600" kern="0" dirty="0">
                <a:solidFill>
                  <a:schemeClr val="bg1"/>
                </a:solidFill>
                <a:latin typeface="Century" panose="02040604050505020304" pitchFamily="18" charset="0"/>
              </a:rPr>
              <a:t>От 1995 година водещ факултет в Тракийски университет</a:t>
            </a:r>
            <a:endParaRPr lang="en-US" sz="1600" kern="0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91A81D22-6769-4A1D-B8B9-53B5B22951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823" y="2568877"/>
            <a:ext cx="1623623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94659"/>
      </p:ext>
    </p:extLst>
  </p:cSld>
  <p:clrMapOvr>
    <a:masterClrMapping/>
  </p:clrMapOvr>
  <p:transition spd="slow" advTm="10446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"/>
            <a:lum/>
          </a:blip>
          <a:srcRect/>
          <a:stretch>
            <a:fillRect t="-6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xmlns="" id="{91F32EBA-ED97-466E-8CFA-8382584155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oogle Shape;1350;p8" descr="A group of people standing next to a horse&#10;&#10;Description automatically generated">
            <a:extLst>
              <a:ext uri="{FF2B5EF4-FFF2-40B4-BE49-F238E27FC236}">
                <a16:creationId xmlns:a16="http://schemas.microsoft.com/office/drawing/2014/main" xmlns="" id="{11EDFAFA-CF0C-4D4E-A5F4-4014C99B5075}"/>
              </a:ext>
            </a:extLst>
          </p:cNvPr>
          <p:cNvPicPr preferRelativeResize="0"/>
          <p:nvPr/>
        </p:nvPicPr>
        <p:blipFill rotWithShape="1">
          <a:blip r:embed="rId3"/>
          <a:srcRect l="11026" r="5775" b="1"/>
          <a:stretch/>
        </p:blipFill>
        <p:spPr>
          <a:xfrm>
            <a:off x="6440338" y="1361912"/>
            <a:ext cx="2237371" cy="201687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</p:spPr>
      </p:pic>
      <p:pic>
        <p:nvPicPr>
          <p:cNvPr id="6" name="Google Shape;1348;p8">
            <a:extLst>
              <a:ext uri="{FF2B5EF4-FFF2-40B4-BE49-F238E27FC236}">
                <a16:creationId xmlns:a16="http://schemas.microsoft.com/office/drawing/2014/main" xmlns="" id="{B098EDF7-73AE-4A4F-9A7F-3C57CAA14807}"/>
              </a:ext>
            </a:extLst>
          </p:cNvPr>
          <p:cNvPicPr preferRelativeResize="0"/>
          <p:nvPr/>
        </p:nvPicPr>
        <p:blipFill rotWithShape="1">
          <a:blip r:embed="rId4"/>
          <a:srcRect r="3" b="32393"/>
          <a:stretch/>
        </p:blipFill>
        <p:spPr>
          <a:xfrm>
            <a:off x="8209784" y="614444"/>
            <a:ext cx="1366757" cy="1232062"/>
          </a:xfrm>
          <a:custGeom>
            <a:avLst/>
            <a:gdLst/>
            <a:ahLst/>
            <a:cxnLst/>
            <a:rect l="l" t="t" r="r" b="b"/>
            <a:pathLst>
              <a:path w="1366757" h="1232062">
                <a:moveTo>
                  <a:pt x="389939" y="0"/>
                </a:moveTo>
                <a:cubicBezTo>
                  <a:pt x="978131" y="0"/>
                  <a:pt x="978131" y="0"/>
                  <a:pt x="978131" y="0"/>
                </a:cubicBezTo>
                <a:cubicBezTo>
                  <a:pt x="1007891" y="0"/>
                  <a:pt x="1046404" y="21366"/>
                  <a:pt x="1062158" y="48072"/>
                </a:cubicBezTo>
                <a:cubicBezTo>
                  <a:pt x="1356254" y="566179"/>
                  <a:pt x="1356254" y="566179"/>
                  <a:pt x="1356254" y="566179"/>
                </a:cubicBezTo>
                <a:cubicBezTo>
                  <a:pt x="1370259" y="594666"/>
                  <a:pt x="1370259" y="637396"/>
                  <a:pt x="1356254" y="665884"/>
                </a:cubicBezTo>
                <a:cubicBezTo>
                  <a:pt x="1062158" y="1183990"/>
                  <a:pt x="1062158" y="1183990"/>
                  <a:pt x="1062158" y="1183990"/>
                </a:cubicBezTo>
                <a:cubicBezTo>
                  <a:pt x="1046404" y="1210698"/>
                  <a:pt x="1007891" y="1232062"/>
                  <a:pt x="978131" y="1232062"/>
                </a:cubicBezTo>
                <a:lnTo>
                  <a:pt x="389939" y="1232062"/>
                </a:lnTo>
                <a:cubicBezTo>
                  <a:pt x="358429" y="1232062"/>
                  <a:pt x="319917" y="1210698"/>
                  <a:pt x="305913" y="1183990"/>
                </a:cubicBezTo>
                <a:cubicBezTo>
                  <a:pt x="11817" y="665884"/>
                  <a:pt x="11817" y="665884"/>
                  <a:pt x="11817" y="665884"/>
                </a:cubicBezTo>
                <a:cubicBezTo>
                  <a:pt x="-3939" y="637396"/>
                  <a:pt x="-3939" y="594666"/>
                  <a:pt x="11817" y="566179"/>
                </a:cubicBezTo>
                <a:cubicBezTo>
                  <a:pt x="305913" y="48072"/>
                  <a:pt x="305913" y="48072"/>
                  <a:pt x="305913" y="48072"/>
                </a:cubicBezTo>
                <a:cubicBezTo>
                  <a:pt x="319917" y="21366"/>
                  <a:pt x="358429" y="0"/>
                  <a:pt x="389939" y="0"/>
                </a:cubicBezTo>
                <a:close/>
              </a:path>
            </a:pathLst>
          </a:cu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C76CDED8-85B9-4C58-A12E-E96DC9AAEF22}"/>
              </a:ext>
            </a:extLst>
          </p:cNvPr>
          <p:cNvSpPr/>
          <p:nvPr/>
        </p:nvSpPr>
        <p:spPr>
          <a:xfrm>
            <a:off x="117916" y="1952925"/>
            <a:ext cx="4508313" cy="4290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b="1" dirty="0">
                <a:latin typeface="Century" panose="02040604050505020304" pitchFamily="18" charset="0"/>
              </a:rPr>
              <a:t>   ВМФ - Стара Загора:</a:t>
            </a:r>
          </a:p>
          <a:p>
            <a:pPr marL="457200" indent="-27432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bg-BG" sz="1600" dirty="0">
                <a:latin typeface="Century" panose="02040604050505020304" pitchFamily="18" charset="0"/>
              </a:rPr>
              <a:t>С</a:t>
            </a:r>
            <a:r>
              <a:rPr lang="en-US" sz="1600" dirty="0">
                <a:latin typeface="Century" panose="02040604050505020304" pitchFamily="18" charset="0"/>
              </a:rPr>
              <a:t>ъздаде и </a:t>
            </a:r>
            <a:r>
              <a:rPr lang="en-US" sz="1600" dirty="0" err="1">
                <a:latin typeface="Century" panose="02040604050505020304" pitchFamily="18" charset="0"/>
              </a:rPr>
              <a:t>оборудва</a:t>
            </a:r>
            <a:r>
              <a:rPr lang="en-US" sz="1600" dirty="0">
                <a:latin typeface="Century" panose="02040604050505020304" pitchFamily="18" charset="0"/>
              </a:rPr>
              <a:t> </a:t>
            </a:r>
            <a:r>
              <a:rPr lang="en-US" sz="1600" dirty="0" err="1">
                <a:latin typeface="Century" panose="02040604050505020304" pitchFamily="18" charset="0"/>
              </a:rPr>
              <a:t>единствен</a:t>
            </a:r>
            <a:r>
              <a:rPr lang="bg-BG" sz="1600" dirty="0">
                <a:latin typeface="Century" panose="02040604050505020304" pitchFamily="18" charset="0"/>
              </a:rPr>
              <a:t>ата</a:t>
            </a:r>
            <a:r>
              <a:rPr lang="en-US" sz="1600" dirty="0">
                <a:latin typeface="Century" panose="02040604050505020304" pitchFamily="18" charset="0"/>
              </a:rPr>
              <a:t> в </a:t>
            </a:r>
            <a:r>
              <a:rPr lang="en-US" sz="1600" dirty="0" err="1">
                <a:latin typeface="Century" panose="02040604050505020304" pitchFamily="18" charset="0"/>
              </a:rPr>
              <a:t>България</a:t>
            </a:r>
            <a:r>
              <a:rPr lang="en-US" sz="1600" dirty="0">
                <a:latin typeface="Century" panose="02040604050505020304" pitchFamily="18" charset="0"/>
              </a:rPr>
              <a:t> </a:t>
            </a:r>
            <a:r>
              <a:rPr lang="en-US" sz="1600" dirty="0" err="1">
                <a:latin typeface="Century" panose="02040604050505020304" pitchFamily="18" charset="0"/>
              </a:rPr>
              <a:t>университетск</a:t>
            </a:r>
            <a:r>
              <a:rPr lang="bg-BG" sz="1600" dirty="0">
                <a:latin typeface="Century" panose="02040604050505020304" pitchFamily="18" charset="0"/>
              </a:rPr>
              <a:t>а</a:t>
            </a:r>
            <a:r>
              <a:rPr lang="en-US" sz="1600" dirty="0">
                <a:latin typeface="Century" panose="02040604050505020304" pitchFamily="18" charset="0"/>
              </a:rPr>
              <a:t> </a:t>
            </a:r>
            <a:r>
              <a:rPr lang="bg-BG" sz="1600" dirty="0">
                <a:latin typeface="Century" panose="02040604050505020304" pitchFamily="18" charset="0"/>
              </a:rPr>
              <a:t>ветеринарна болница.</a:t>
            </a:r>
            <a:endParaRPr lang="en-US" sz="1600" dirty="0">
              <a:latin typeface="Century" panose="02040604050505020304" pitchFamily="18" charset="0"/>
            </a:endParaRPr>
          </a:p>
          <a:p>
            <a:pPr marL="457200" indent="-274320" algn="just">
              <a:lnSpc>
                <a:spcPct val="150000"/>
              </a:lnSpc>
              <a:spcAft>
                <a:spcPts val="600"/>
              </a:spcAft>
              <a:buSzPct val="150000"/>
              <a:buBlip>
                <a:blip r:embed="rId5">
                  <a:extLs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</a:buBlip>
            </a:pPr>
            <a:r>
              <a:rPr lang="bg-BG" sz="1600" dirty="0">
                <a:latin typeface="Century" panose="02040604050505020304" pitchFamily="18" charset="0"/>
                <a:sym typeface="Calibri"/>
              </a:rPr>
              <a:t>Р</a:t>
            </a:r>
            <a:r>
              <a:rPr lang="en-US" sz="1600" dirty="0">
                <a:latin typeface="Century" panose="02040604050505020304" pitchFamily="18" charset="0"/>
                <a:sym typeface="Calibri"/>
              </a:rPr>
              <a:t>азполага с повече от 100 висококвалифицирани преподаватели, преминали специализации и допълнителни обучения в най - престижните университети в САЩ, Япония и Европа</a:t>
            </a:r>
            <a:endParaRPr lang="en-US" sz="1600" dirty="0">
              <a:latin typeface="Century" panose="02040604050505020304" pitchFamily="18" charset="0"/>
            </a:endParaRPr>
          </a:p>
        </p:txBody>
      </p:sp>
      <p:pic>
        <p:nvPicPr>
          <p:cNvPr id="4" name="Google Shape;1347;p8" descr="A group of people in a room&#10;&#10;Description automatically generated">
            <a:extLst>
              <a:ext uri="{FF2B5EF4-FFF2-40B4-BE49-F238E27FC236}">
                <a16:creationId xmlns:a16="http://schemas.microsoft.com/office/drawing/2014/main" xmlns="" id="{C008E4F8-8098-4546-8F72-6685D70C9988}"/>
              </a:ext>
            </a:extLst>
          </p:cNvPr>
          <p:cNvPicPr preferRelativeResize="0"/>
          <p:nvPr/>
        </p:nvPicPr>
        <p:blipFill rotWithShape="1">
          <a:blip r:embed="rId7"/>
          <a:srcRect l="14180" r="-1" b="-1"/>
          <a:stretch/>
        </p:blipFill>
        <p:spPr>
          <a:xfrm>
            <a:off x="6785540" y="1952925"/>
            <a:ext cx="4909636" cy="4290631"/>
          </a:xfrm>
          <a:custGeom>
            <a:avLst/>
            <a:gdLst/>
            <a:ahLst/>
            <a:cxnLst/>
            <a:rect l="l" t="t" r="r" b="b"/>
            <a:pathLst>
              <a:path w="5261049" h="4597738">
                <a:moveTo>
                  <a:pt x="0" y="2548727"/>
                </a:moveTo>
                <a:lnTo>
                  <a:pt x="4223" y="2552528"/>
                </a:lnTo>
                <a:cubicBezTo>
                  <a:pt x="286053" y="3034940"/>
                  <a:pt x="286053" y="3034940"/>
                  <a:pt x="286053" y="3034940"/>
                </a:cubicBezTo>
                <a:lnTo>
                  <a:pt x="289264" y="3049748"/>
                </a:lnTo>
                <a:close/>
                <a:moveTo>
                  <a:pt x="1949531" y="0"/>
                </a:moveTo>
                <a:lnTo>
                  <a:pt x="2087034" y="0"/>
                </a:lnTo>
                <a:cubicBezTo>
                  <a:pt x="3768448" y="0"/>
                  <a:pt x="3768448" y="0"/>
                  <a:pt x="3768448" y="0"/>
                </a:cubicBezTo>
                <a:cubicBezTo>
                  <a:pt x="3882745" y="0"/>
                  <a:pt x="4030662" y="79730"/>
                  <a:pt x="4091172" y="179392"/>
                </a:cubicBezTo>
                <a:cubicBezTo>
                  <a:pt x="5220708" y="2112834"/>
                  <a:pt x="5220708" y="2112834"/>
                  <a:pt x="5220708" y="2112834"/>
                </a:cubicBezTo>
                <a:cubicBezTo>
                  <a:pt x="5274497" y="2219140"/>
                  <a:pt x="5274497" y="2378598"/>
                  <a:pt x="5220708" y="2484906"/>
                </a:cubicBezTo>
                <a:cubicBezTo>
                  <a:pt x="4091172" y="4418346"/>
                  <a:pt x="4091172" y="4418346"/>
                  <a:pt x="4091172" y="4418346"/>
                </a:cubicBezTo>
                <a:cubicBezTo>
                  <a:pt x="4030662" y="4518010"/>
                  <a:pt x="3882745" y="4597738"/>
                  <a:pt x="3768448" y="4597738"/>
                </a:cubicBezTo>
                <a:lnTo>
                  <a:pt x="1509373" y="4597738"/>
                </a:lnTo>
                <a:cubicBezTo>
                  <a:pt x="1388352" y="4597738"/>
                  <a:pt x="1240437" y="4518010"/>
                  <a:pt x="1186650" y="4418346"/>
                </a:cubicBezTo>
                <a:cubicBezTo>
                  <a:pt x="57113" y="2484906"/>
                  <a:pt x="57113" y="2484906"/>
                  <a:pt x="57113" y="2484906"/>
                </a:cubicBezTo>
                <a:cubicBezTo>
                  <a:pt x="-3400" y="2378598"/>
                  <a:pt x="-3400" y="2219140"/>
                  <a:pt x="57113" y="2112834"/>
                </a:cubicBezTo>
                <a:cubicBezTo>
                  <a:pt x="127709" y="1991994"/>
                  <a:pt x="193893" y="1878706"/>
                  <a:pt x="255940" y="1772499"/>
                </a:cubicBezTo>
                <a:lnTo>
                  <a:pt x="340918" y="1627041"/>
                </a:lnTo>
                <a:lnTo>
                  <a:pt x="1409802" y="1627041"/>
                </a:lnTo>
                <a:cubicBezTo>
                  <a:pt x="1468457" y="1627041"/>
                  <a:pt x="1544365" y="1586126"/>
                  <a:pt x="1575418" y="1534980"/>
                </a:cubicBezTo>
                <a:cubicBezTo>
                  <a:pt x="1575418" y="1534980"/>
                  <a:pt x="1575418" y="1534980"/>
                  <a:pt x="2155075" y="542774"/>
                </a:cubicBezTo>
                <a:cubicBezTo>
                  <a:pt x="2182678" y="488219"/>
                  <a:pt x="2182678" y="406388"/>
                  <a:pt x="2155075" y="351833"/>
                </a:cubicBezTo>
                <a:cubicBezTo>
                  <a:pt x="2155075" y="351833"/>
                  <a:pt x="2155075" y="351833"/>
                  <a:pt x="1966715" y="29414"/>
                </a:cubicBezTo>
                <a:close/>
              </a:path>
            </a:pathLst>
          </a:custGeom>
        </p:spPr>
      </p:pic>
      <p:pic>
        <p:nvPicPr>
          <p:cNvPr id="26" name="Google Shape;1364;p9" descr="A person smiling for the camera&#10;&#10;Description automatically generated">
            <a:extLst>
              <a:ext uri="{FF2B5EF4-FFF2-40B4-BE49-F238E27FC236}">
                <a16:creationId xmlns:a16="http://schemas.microsoft.com/office/drawing/2014/main" xmlns="" id="{5F2CB72A-618E-49F6-84CA-E24BEFC360B0}"/>
              </a:ext>
            </a:extLst>
          </p:cNvPr>
          <p:cNvPicPr preferRelativeResize="0"/>
          <p:nvPr/>
        </p:nvPicPr>
        <p:blipFill rotWithShape="1">
          <a:blip r:embed="rId8"/>
          <a:srcRect r="12254" b="-7"/>
          <a:stretch/>
        </p:blipFill>
        <p:spPr>
          <a:xfrm>
            <a:off x="5389540" y="4215164"/>
            <a:ext cx="1797325" cy="1533639"/>
          </a:xfrm>
          <a:custGeom>
            <a:avLst/>
            <a:gdLst/>
            <a:ahLst/>
            <a:cxnLst/>
            <a:rect l="l" t="t" r="r" b="b"/>
            <a:pathLst>
              <a:path w="1823077" h="1643411">
                <a:moveTo>
                  <a:pt x="520128" y="0"/>
                </a:moveTo>
                <a:cubicBezTo>
                  <a:pt x="1304700" y="0"/>
                  <a:pt x="1304700" y="0"/>
                  <a:pt x="1304700" y="0"/>
                </a:cubicBezTo>
                <a:cubicBezTo>
                  <a:pt x="1344396" y="0"/>
                  <a:pt x="1395767" y="28499"/>
                  <a:pt x="1416781" y="64122"/>
                </a:cubicBezTo>
                <a:cubicBezTo>
                  <a:pt x="1809067" y="755209"/>
                  <a:pt x="1809067" y="755209"/>
                  <a:pt x="1809067" y="755209"/>
                </a:cubicBezTo>
                <a:cubicBezTo>
                  <a:pt x="1827748" y="793207"/>
                  <a:pt x="1827748" y="850204"/>
                  <a:pt x="1809067" y="888203"/>
                </a:cubicBezTo>
                <a:cubicBezTo>
                  <a:pt x="1416781" y="1579289"/>
                  <a:pt x="1416781" y="1579289"/>
                  <a:pt x="1416781" y="1579289"/>
                </a:cubicBezTo>
                <a:cubicBezTo>
                  <a:pt x="1395767" y="1614914"/>
                  <a:pt x="1344396" y="1643411"/>
                  <a:pt x="1304700" y="1643411"/>
                </a:cubicBezTo>
                <a:lnTo>
                  <a:pt x="520128" y="1643411"/>
                </a:lnTo>
                <a:cubicBezTo>
                  <a:pt x="478098" y="1643411"/>
                  <a:pt x="426728" y="1614914"/>
                  <a:pt x="408048" y="1579289"/>
                </a:cubicBezTo>
                <a:cubicBezTo>
                  <a:pt x="15762" y="888203"/>
                  <a:pt x="15762" y="888203"/>
                  <a:pt x="15762" y="888203"/>
                </a:cubicBezTo>
                <a:cubicBezTo>
                  <a:pt x="-5254" y="850204"/>
                  <a:pt x="-5254" y="793207"/>
                  <a:pt x="15762" y="755209"/>
                </a:cubicBezTo>
                <a:cubicBezTo>
                  <a:pt x="408048" y="64122"/>
                  <a:pt x="408048" y="64122"/>
                  <a:pt x="408048" y="64122"/>
                </a:cubicBezTo>
                <a:cubicBezTo>
                  <a:pt x="426728" y="28499"/>
                  <a:pt x="478098" y="0"/>
                  <a:pt x="5201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6504161"/>
      </p:ext>
    </p:extLst>
  </p:cSld>
  <p:clrMapOvr>
    <a:masterClrMapping/>
  </p:clrMapOvr>
  <p:transition spd="slow" advTm="8584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File:Uni-ico.svg" TargetMode="External"/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Custom 12">
      <a:dk1>
        <a:srgbClr val="8C1F23"/>
      </a:dk1>
      <a:lt1>
        <a:srgbClr val="FFFFFF"/>
      </a:lt1>
      <a:dk2>
        <a:srgbClr val="545454"/>
      </a:dk2>
      <a:lt2>
        <a:srgbClr val="BFBFBF"/>
      </a:lt2>
      <a:accent1>
        <a:srgbClr val="8C1F23"/>
      </a:accent1>
      <a:accent2>
        <a:srgbClr val="FAB900"/>
      </a:accent2>
      <a:accent3>
        <a:srgbClr val="FBC598"/>
      </a:accent3>
      <a:accent4>
        <a:srgbClr val="DA585D"/>
      </a:accent4>
      <a:accent5>
        <a:srgbClr val="8C1F23"/>
      </a:accent5>
      <a:accent6>
        <a:srgbClr val="F6D7D8"/>
      </a:accent6>
      <a:hlink>
        <a:srgbClr val="545454"/>
      </a:hlink>
      <a:folHlink>
        <a:srgbClr val="E0757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</a:spPr>
      <a:bodyPr vert="horz" lIns="91440" tIns="45720" rIns="91440" bIns="45720" rtlCol="0">
        <a:noAutofit/>
      </a:bodyPr>
      <a:lstStyle>
        <a:defPPr marL="457200" indent="-274320" algn="l">
          <a:lnSpc>
            <a:spcPct val="150000"/>
          </a:lnSpc>
          <a:spcBef>
            <a:spcPts val="0"/>
          </a:spcBef>
          <a:spcAft>
            <a:spcPts val="600"/>
          </a:spcAft>
          <a:buSzPct val="150000"/>
          <a:buBlip>
            <a:blip xmlns:r="http://schemas.openxmlformats.org/officeDocument/2006/relationships" r:embed="rId1">
              <a:extLst>
                <a:ext uri="{837473B0-CC2E-450A-ABE3-18F120FF3D39}">
                  <a1611:picAttrSrcUrl xmlns="" xmlns:a1611="http://schemas.microsoft.com/office/drawing/2016/11/main" r:id="rId2"/>
                </a:ext>
              </a:extLst>
            </a:blip>
          </a:buBlip>
          <a:defRPr sz="1600" b="0" i="0" u="none" strike="noStrike" kern="0" cap="none" spc="0" baseline="0" dirty="0">
            <a:solidFill>
              <a:schemeClr val="tx1"/>
            </a:solidFill>
            <a:uFillTx/>
            <a:latin typeface="Century" panose="020406040505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969</Words>
  <Application>Microsoft Office PowerPoint</Application>
  <PresentationFormat>По избор</PresentationFormat>
  <Paragraphs>197</Paragraphs>
  <Slides>32</Slides>
  <Notes>14</Notes>
  <HiddenSlides>0</HiddenSlides>
  <MMClips>1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Вградени OLE сървъри</vt:lpstr>
      </vt:variant>
      <vt:variant>
        <vt:i4>1</vt:i4>
      </vt:variant>
      <vt:variant>
        <vt:lpstr>Заглавия на слайдовете</vt:lpstr>
      </vt:variant>
      <vt:variant>
        <vt:i4>32</vt:i4>
      </vt:variant>
    </vt:vector>
  </HeadingPairs>
  <TitlesOfParts>
    <vt:vector size="3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CorelDRAW</vt:lpstr>
      <vt:lpstr>ТРАКИЙСКИ УНИВЕРСИТЕТ Стара Загора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АГРАРЕН ФАКУЛТЕТ</vt:lpstr>
      <vt:lpstr>Презентация на PowerPoint</vt:lpstr>
      <vt:lpstr>ВЕТЕРИНАРНОМЕДИЦИНСКИ ФАКУЛТЕТ </vt:lpstr>
      <vt:lpstr>Презентация на PowerPoint</vt:lpstr>
      <vt:lpstr>МЕДИЦИНСКИ ФАКУЛТЕТ</vt:lpstr>
      <vt:lpstr>Презентация на PowerPoint</vt:lpstr>
      <vt:lpstr>ПЕДАГОГИЧЕСКИ ФАКУЛТЕТ</vt:lpstr>
      <vt:lpstr>Презентация на PowerPoint</vt:lpstr>
      <vt:lpstr>СТОПАНСКИ ФАКУЛТЕТ</vt:lpstr>
      <vt:lpstr>Презентация на PowerPoint</vt:lpstr>
      <vt:lpstr>Презентация на PowerPoint</vt:lpstr>
      <vt:lpstr>ТЕХНИКА И ТЕХНОЛОГИИ ФАКУЛТЕТ</vt:lpstr>
      <vt:lpstr>Презентация на PowerPoint</vt:lpstr>
      <vt:lpstr>ФИЛИАЛ ХАСКОВО</vt:lpstr>
      <vt:lpstr>Презентация на PowerPoint</vt:lpstr>
      <vt:lpstr>МЕДИЦИНСКИ КОЛЕЖ</vt:lpstr>
      <vt:lpstr>Презентация на PowerPoint</vt:lpstr>
      <vt:lpstr>ДИПКУ  СТАРА ЗАГОРА</vt:lpstr>
      <vt:lpstr>Институт за устойчив преход и развитие</vt:lpstr>
      <vt:lpstr>Институт за устойчив преход и развитие</vt:lpstr>
      <vt:lpstr>Институт за устойчив преход и развитие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БЛАГОДАРИМ ЗА ВНИМАНИЕТО!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ТРАКИЙСКИ УНИВЕРСИТЕТ Стара Загора</dc:title>
  <dc:creator>Doc.А.Zlateva</dc:creator>
  <cp:lastModifiedBy>ОК</cp:lastModifiedBy>
  <cp:revision>67</cp:revision>
  <dcterms:created xsi:type="dcterms:W3CDTF">2020-04-20T16:26:24Z</dcterms:created>
  <dcterms:modified xsi:type="dcterms:W3CDTF">2022-04-13T07:56:03Z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021d4b7f-b257-4ac8-bf26-ae000787e0b3</vt:lpwstr>
  </property>
  <property fmtid="{D5CDD505-2E9C-101B-9397-08002B2CF9AE}" pid="3" name="Classified By">
    <vt:lpwstr>Milvina Terzieva</vt:lpwstr>
  </property>
  <property fmtid="{D5CDD505-2E9C-101B-9397-08002B2CF9AE}" pid="4" name="Date and Time">
    <vt:lpwstr>4/22/2020 2:57 PM</vt:lpwstr>
  </property>
  <property fmtid="{D5CDD505-2E9C-101B-9397-08002B2CF9AE}" pid="5" name="WUClass">
    <vt:lpwstr>CL3</vt:lpwstr>
  </property>
  <property fmtid="{D5CDD505-2E9C-101B-9397-08002B2CF9AE}" pid="6" name="Footer">
    <vt:lpwstr>N</vt:lpwstr>
  </property>
  <property fmtid="{D5CDD505-2E9C-101B-9397-08002B2CF9AE}" pid="7" name="MSIP_Label_2768f796-9400-4b68-a5dd-e1fad25f2364_Enabled">
    <vt:lpwstr>True</vt:lpwstr>
  </property>
  <property fmtid="{D5CDD505-2E9C-101B-9397-08002B2CF9AE}" pid="8" name="MSIP_Label_2768f796-9400-4b68-a5dd-e1fad25f2364_SiteId">
    <vt:lpwstr>2e318a00-b44f-4acd-ade2-4c9e434f9644</vt:lpwstr>
  </property>
  <property fmtid="{D5CDD505-2E9C-101B-9397-08002B2CF9AE}" pid="9" name="MSIP_Label_2768f796-9400-4b68-a5dd-e1fad25f2364_Owner">
    <vt:lpwstr>Krasimir.Terziev@vivacom.bg</vt:lpwstr>
  </property>
  <property fmtid="{D5CDD505-2E9C-101B-9397-08002B2CF9AE}" pid="10" name="MSIP_Label_2768f796-9400-4b68-a5dd-e1fad25f2364_SetDate">
    <vt:lpwstr>2020-04-22T12:41:28.0973602Z</vt:lpwstr>
  </property>
  <property fmtid="{D5CDD505-2E9C-101B-9397-08002B2CF9AE}" pid="11" name="MSIP_Label_2768f796-9400-4b68-a5dd-e1fad25f2364_Name">
    <vt:lpwstr>General</vt:lpwstr>
  </property>
  <property fmtid="{D5CDD505-2E9C-101B-9397-08002B2CF9AE}" pid="12" name="MSIP_Label_2768f796-9400-4b68-a5dd-e1fad25f2364_Application">
    <vt:lpwstr>Microsoft Azure Information Protection</vt:lpwstr>
  </property>
  <property fmtid="{D5CDD505-2E9C-101B-9397-08002B2CF9AE}" pid="13" name="MSIP_Label_2768f796-9400-4b68-a5dd-e1fad25f2364_ActionId">
    <vt:lpwstr>e0db9203-b6ea-4b7d-ae1c-ffa711ee538d</vt:lpwstr>
  </property>
  <property fmtid="{D5CDD505-2E9C-101B-9397-08002B2CF9AE}" pid="14" name="MSIP_Label_2768f796-9400-4b68-a5dd-e1fad25f2364_Extended_MSFT_Method">
    <vt:lpwstr>Automatic</vt:lpwstr>
  </property>
  <property fmtid="{D5CDD505-2E9C-101B-9397-08002B2CF9AE}" pid="15" name="Sensitivity">
    <vt:lpwstr>General</vt:lpwstr>
  </property>
</Properties>
</file>