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0" r:id="rId4"/>
    <p:sldId id="273" r:id="rId5"/>
    <p:sldId id="262" r:id="rId6"/>
    <p:sldId id="265" r:id="rId7"/>
    <p:sldId id="266" r:id="rId8"/>
    <p:sldId id="264" r:id="rId9"/>
    <p:sldId id="268" r:id="rId10"/>
    <p:sldId id="258" r:id="rId11"/>
    <p:sldId id="269" r:id="rId12"/>
    <p:sldId id="263" r:id="rId13"/>
    <p:sldId id="261" r:id="rId14"/>
    <p:sldId id="274" r:id="rId15"/>
    <p:sldId id="270" r:id="rId16"/>
    <p:sldId id="271" r:id="rId17"/>
    <p:sldId id="279" r:id="rId18"/>
    <p:sldId id="275" r:id="rId19"/>
    <p:sldId id="272" r:id="rId20"/>
    <p:sldId id="280" r:id="rId21"/>
    <p:sldId id="278" r:id="rId22"/>
    <p:sldId id="277" r:id="rId23"/>
    <p:sldId id="281" r:id="rId24"/>
    <p:sldId id="28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1FFF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>
      <p:cViewPr varScale="1">
        <p:scale>
          <a:sx n="64" d="100"/>
          <a:sy n="64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00BA51B-562C-4D57-9D4B-278DECE04C89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D98D61D-A3BA-4086-8E65-DF376394E3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636912"/>
            <a:ext cx="9123739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Най-големият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урок в света“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1720" y="5239953"/>
            <a:ext cx="5040560" cy="1141375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Инициатива на УНИЦЕФ</a:t>
            </a:r>
            <a:r>
              <a:rPr lang="bg-BG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</a:p>
          <a:p>
            <a:pPr algn="ctr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Министерство на образованието и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науката и </a:t>
            </a:r>
          </a:p>
          <a:p>
            <a:pPr algn="ctr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ПМГ « Проф. Емануил Иванов»</a:t>
            </a:r>
          </a:p>
          <a:p>
            <a:pPr algn="ctr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Кюстендил, 22 октомври 2019 година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1992" y="135744"/>
            <a:ext cx="1368152" cy="136815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51" b="8212"/>
          <a:stretch/>
        </p:blipFill>
        <p:spPr bwMode="auto">
          <a:xfrm>
            <a:off x="323528" y="270576"/>
            <a:ext cx="1502240" cy="150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372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1619" y="1844824"/>
            <a:ext cx="4176464" cy="4104456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21940" y="1844824"/>
            <a:ext cx="4032448" cy="4104456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83270" y="764704"/>
            <a:ext cx="8458853" cy="648072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161" y="764704"/>
            <a:ext cx="8229600" cy="658080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Пасивен транспорт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ово поле 6"/>
          <p:cNvSpPr txBox="1"/>
          <p:nvPr/>
        </p:nvSpPr>
        <p:spPr>
          <a:xfrm>
            <a:off x="5037964" y="2742890"/>
            <a:ext cx="36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Взаимното</a:t>
            </a:r>
            <a:r>
              <a:rPr lang="ru-RU" dirty="0"/>
              <a:t> </a:t>
            </a:r>
            <a:r>
              <a:rPr lang="ru-RU" dirty="0" err="1"/>
              <a:t>проникване</a:t>
            </a:r>
            <a:r>
              <a:rPr lang="ru-RU" dirty="0"/>
              <a:t> на </a:t>
            </a:r>
            <a:r>
              <a:rPr lang="ru-RU" dirty="0" err="1"/>
              <a:t>веществата</a:t>
            </a:r>
            <a:r>
              <a:rPr lang="ru-RU" dirty="0"/>
              <a:t> вследствие на </a:t>
            </a:r>
            <a:r>
              <a:rPr lang="ru-RU" dirty="0" err="1"/>
              <a:t>хаотичното</a:t>
            </a:r>
            <a:r>
              <a:rPr lang="ru-RU" dirty="0"/>
              <a:t> движение на </a:t>
            </a:r>
            <a:r>
              <a:rPr lang="ru-RU" dirty="0" err="1"/>
              <a:t>градивните</a:t>
            </a:r>
            <a:r>
              <a:rPr lang="ru-RU" dirty="0"/>
              <a:t> им </a:t>
            </a:r>
            <a:r>
              <a:rPr lang="ru-RU" dirty="0" err="1"/>
              <a:t>частици.Освен</a:t>
            </a:r>
            <a:r>
              <a:rPr lang="ru-RU" dirty="0"/>
              <a:t> при </a:t>
            </a:r>
            <a:r>
              <a:rPr lang="ru-RU" dirty="0" err="1"/>
              <a:t>газове</a:t>
            </a:r>
            <a:r>
              <a:rPr lang="ru-RU" dirty="0"/>
              <a:t> се </a:t>
            </a:r>
            <a:r>
              <a:rPr lang="ru-RU" dirty="0" err="1"/>
              <a:t>наблюдава</a:t>
            </a:r>
            <a:r>
              <a:rPr lang="ru-RU" dirty="0"/>
              <a:t> при </a:t>
            </a:r>
            <a:r>
              <a:rPr lang="ru-RU" dirty="0" err="1"/>
              <a:t>допир</a:t>
            </a:r>
            <a:r>
              <a:rPr lang="ru-RU" dirty="0"/>
              <a:t> между две </a:t>
            </a:r>
            <a:r>
              <a:rPr lang="ru-RU" dirty="0" err="1"/>
              <a:t>течности</a:t>
            </a:r>
            <a:r>
              <a:rPr lang="ru-RU" dirty="0"/>
              <a:t> и при </a:t>
            </a:r>
            <a:r>
              <a:rPr lang="ru-RU" dirty="0" err="1"/>
              <a:t>допир</a:t>
            </a:r>
            <a:r>
              <a:rPr lang="ru-RU" dirty="0"/>
              <a:t> между две  </a:t>
            </a:r>
            <a:r>
              <a:rPr lang="ru-RU" dirty="0" err="1"/>
              <a:t>твърди</a:t>
            </a:r>
            <a:r>
              <a:rPr lang="ru-RU" dirty="0"/>
              <a:t> тела.</a:t>
            </a:r>
            <a:endParaRPr lang="bg-BG" dirty="0"/>
          </a:p>
        </p:txBody>
      </p:sp>
      <p:sp>
        <p:nvSpPr>
          <p:cNvPr id="8" name="Правоъгълник 7"/>
          <p:cNvSpPr/>
          <p:nvPr/>
        </p:nvSpPr>
        <p:spPr>
          <a:xfrm>
            <a:off x="4931062" y="1988840"/>
            <a:ext cx="3816424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Текстово поле 8"/>
          <p:cNvSpPr txBox="1"/>
          <p:nvPr/>
        </p:nvSpPr>
        <p:spPr>
          <a:xfrm>
            <a:off x="5507126" y="204031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Дифузия</a:t>
            </a:r>
          </a:p>
        </p:txBody>
      </p:sp>
      <p:sp>
        <p:nvSpPr>
          <p:cNvPr id="10" name="Правоъгълник 9"/>
          <p:cNvSpPr/>
          <p:nvPr/>
        </p:nvSpPr>
        <p:spPr>
          <a:xfrm>
            <a:off x="539552" y="1988840"/>
            <a:ext cx="3816424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972578" y="204031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Осмоза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584" y="2924944"/>
            <a:ext cx="3168352" cy="2232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3568" y="2742890"/>
            <a:ext cx="35441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Спонтанно преминаване на молекулите на разтворител през полупропусклива мембрана, намираща се между течности с различна концентрация. </a:t>
            </a:r>
          </a:p>
          <a:p>
            <a:pPr algn="ctr"/>
            <a:r>
              <a:rPr lang="ru-RU" dirty="0"/>
              <a:t>Посоката на преминаването е от страната с по-ниска, към страната с по-висока концентрация.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2532482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565" y="2204864"/>
            <a:ext cx="8458200" cy="1470025"/>
          </a:xfrm>
        </p:spPr>
        <p:txBody>
          <a:bodyPr/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Приложение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ово поле 2"/>
          <p:cNvSpPr txBox="1"/>
          <p:nvPr/>
        </p:nvSpPr>
        <p:spPr>
          <a:xfrm>
            <a:off x="4317835" y="2852936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bg-BG" dirty="0" smtClean="0">
                <a:solidFill>
                  <a:schemeClr val="bg1"/>
                </a:solidFill>
              </a:rPr>
              <a:t>Електроенергия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g-BG" dirty="0" smtClean="0">
                <a:solidFill>
                  <a:schemeClr val="bg1"/>
                </a:solidFill>
              </a:rPr>
              <a:t>Медицина</a:t>
            </a:r>
          </a:p>
        </p:txBody>
      </p:sp>
    </p:spTree>
    <p:extLst>
      <p:ext uri="{BB962C8B-B14F-4D97-AF65-F5344CB8AC3E}">
        <p14:creationId xmlns:p14="http://schemas.microsoft.com/office/powerpoint/2010/main" xmlns="" val="2108507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3789040"/>
            <a:ext cx="8458200" cy="1470025"/>
          </a:xfrm>
        </p:spPr>
        <p:txBody>
          <a:bodyPr/>
          <a:lstStyle/>
          <a:p>
            <a:pPr algn="ctr"/>
            <a:r>
              <a:rPr lang="bg-BG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Осмотична</a:t>
            </a:r>
            <a:r>
              <a:rPr lang="bg-BG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електроенергия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5229200"/>
            <a:ext cx="4953000" cy="1752600"/>
          </a:xfrm>
        </p:spPr>
        <p:txBody>
          <a:bodyPr/>
          <a:lstStyle/>
          <a:p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орвегия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039671"/>
            <a:ext cx="3340780" cy="2232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1960" y="1124744"/>
            <a:ext cx="46085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err="1" smtClean="0">
                <a:solidFill>
                  <a:schemeClr val="bg1"/>
                </a:solidFill>
              </a:rPr>
              <a:t>Първата</a:t>
            </a:r>
            <a:r>
              <a:rPr lang="ru-RU" sz="1600" dirty="0" smtClean="0">
                <a:solidFill>
                  <a:schemeClr val="bg1"/>
                </a:solidFill>
              </a:rPr>
              <a:t> в света </a:t>
            </a:r>
            <a:r>
              <a:rPr lang="ru-RU" sz="1600" dirty="0" err="1" smtClean="0">
                <a:solidFill>
                  <a:schemeClr val="bg1"/>
                </a:solidFill>
              </a:rPr>
              <a:t>осмотична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електроцентрала</a:t>
            </a:r>
            <a:r>
              <a:rPr lang="ru-RU" sz="1600" dirty="0" smtClean="0">
                <a:solidFill>
                  <a:schemeClr val="bg1"/>
                </a:solidFill>
              </a:rPr>
              <a:t> е построена на около 60 км от </a:t>
            </a:r>
            <a:r>
              <a:rPr lang="ru-RU" sz="1600" dirty="0" err="1" smtClean="0">
                <a:solidFill>
                  <a:schemeClr val="bg1"/>
                </a:solidFill>
              </a:rPr>
              <a:t>норвежката</a:t>
            </a:r>
            <a:r>
              <a:rPr lang="ru-RU" sz="1600" dirty="0" smtClean="0">
                <a:solidFill>
                  <a:schemeClr val="bg1"/>
                </a:solidFill>
              </a:rPr>
              <a:t> столица.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err="1" smtClean="0">
                <a:solidFill>
                  <a:schemeClr val="bg1"/>
                </a:solidFill>
              </a:rPr>
              <a:t>Комплексът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произвежда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електроенергия</a:t>
            </a:r>
            <a:r>
              <a:rPr lang="ru-RU" sz="1600" dirty="0" smtClean="0">
                <a:solidFill>
                  <a:schemeClr val="bg1"/>
                </a:solidFill>
              </a:rPr>
              <a:t> чрез </a:t>
            </a:r>
            <a:r>
              <a:rPr lang="ru-RU" sz="1600" dirty="0" err="1" smtClean="0">
                <a:solidFill>
                  <a:schemeClr val="bg1"/>
                </a:solidFill>
              </a:rPr>
              <a:t>смесване</a:t>
            </a:r>
            <a:r>
              <a:rPr lang="ru-RU" sz="1600" dirty="0" smtClean="0">
                <a:solidFill>
                  <a:schemeClr val="bg1"/>
                </a:solidFill>
              </a:rPr>
              <a:t> на сладка и солена вода </a:t>
            </a:r>
            <a:r>
              <a:rPr lang="ru-RU" sz="1600" dirty="0" err="1" smtClean="0">
                <a:solidFill>
                  <a:schemeClr val="bg1"/>
                </a:solidFill>
              </a:rPr>
              <a:t>през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специална</a:t>
            </a:r>
            <a:r>
              <a:rPr lang="ru-RU" sz="1600" dirty="0" smtClean="0">
                <a:solidFill>
                  <a:schemeClr val="bg1"/>
                </a:solidFill>
              </a:rPr>
              <a:t> мембрана, без в </a:t>
            </a:r>
            <a:r>
              <a:rPr lang="ru-RU" sz="1600" dirty="0" err="1" smtClean="0">
                <a:solidFill>
                  <a:schemeClr val="bg1"/>
                </a:solidFill>
              </a:rPr>
              <a:t>атмосферата</a:t>
            </a:r>
            <a:r>
              <a:rPr lang="ru-RU" sz="1600" dirty="0" smtClean="0">
                <a:solidFill>
                  <a:schemeClr val="bg1"/>
                </a:solidFill>
              </a:rPr>
              <a:t> да се отделят </a:t>
            </a:r>
            <a:r>
              <a:rPr lang="ru-RU" sz="1600" dirty="0" err="1" smtClean="0">
                <a:solidFill>
                  <a:schemeClr val="bg1"/>
                </a:solidFill>
              </a:rPr>
              <a:t>емисии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въглероден</a:t>
            </a:r>
            <a:r>
              <a:rPr lang="ru-RU" sz="1600" dirty="0" smtClean="0">
                <a:solidFill>
                  <a:schemeClr val="bg1"/>
                </a:solidFill>
              </a:rPr>
              <a:t> диоксид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756923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292"/>
            <a:ext cx="8229600" cy="1069848"/>
          </a:xfrm>
        </p:spPr>
        <p:txBody>
          <a:bodyPr/>
          <a:lstStyle/>
          <a:p>
            <a:r>
              <a:rPr lang="bg-BG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Хемодиализа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ово поле 2"/>
          <p:cNvSpPr txBox="1"/>
          <p:nvPr/>
        </p:nvSpPr>
        <p:spPr>
          <a:xfrm>
            <a:off x="179512" y="980728"/>
            <a:ext cx="7848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/>
              <a:t>При </a:t>
            </a:r>
            <a:r>
              <a:rPr lang="ru-RU" dirty="0" err="1"/>
              <a:t>хемодиализата</a:t>
            </a:r>
            <a:r>
              <a:rPr lang="ru-RU" dirty="0"/>
              <a:t> се </a:t>
            </a:r>
            <a:r>
              <a:rPr lang="ru-RU" dirty="0" err="1"/>
              <a:t>използва</a:t>
            </a:r>
            <a:r>
              <a:rPr lang="ru-RU" dirty="0"/>
              <a:t> машина - </a:t>
            </a:r>
            <a:r>
              <a:rPr lang="ru-RU" dirty="0" err="1"/>
              <a:t>хемодиализатор</a:t>
            </a:r>
            <a:r>
              <a:rPr lang="ru-RU" dirty="0"/>
              <a:t>. </a:t>
            </a:r>
            <a:endParaRPr lang="ru-RU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err="1" smtClean="0"/>
              <a:t>Диализаторът</a:t>
            </a:r>
            <a:r>
              <a:rPr lang="ru-RU" dirty="0" smtClean="0"/>
              <a:t> </a:t>
            </a:r>
            <a:r>
              <a:rPr lang="ru-RU" dirty="0"/>
              <a:t>е </a:t>
            </a:r>
            <a:r>
              <a:rPr lang="ru-RU" dirty="0" err="1"/>
              <a:t>съставен</a:t>
            </a:r>
            <a:r>
              <a:rPr lang="ru-RU" dirty="0"/>
              <a:t> от </a:t>
            </a:r>
            <a:r>
              <a:rPr lang="ru-RU" dirty="0" err="1"/>
              <a:t>специална</a:t>
            </a:r>
            <a:r>
              <a:rPr lang="ru-RU" dirty="0"/>
              <a:t> </a:t>
            </a:r>
            <a:r>
              <a:rPr lang="ru-RU" dirty="0" err="1"/>
              <a:t>полупропусклива</a:t>
            </a:r>
            <a:r>
              <a:rPr lang="ru-RU" dirty="0"/>
              <a:t> мембрана и диализен </a:t>
            </a:r>
            <a:r>
              <a:rPr lang="ru-RU" dirty="0" err="1"/>
              <a:t>разтвор</a:t>
            </a:r>
            <a:r>
              <a:rPr lang="ru-RU" dirty="0"/>
              <a:t> с определен </a:t>
            </a:r>
            <a:r>
              <a:rPr lang="ru-RU" dirty="0" err="1"/>
              <a:t>състав</a:t>
            </a:r>
            <a:r>
              <a:rPr lang="ru-RU" dirty="0"/>
              <a:t> на вода, </a:t>
            </a:r>
            <a:r>
              <a:rPr lang="ru-RU" dirty="0" err="1"/>
              <a:t>аминокиселини</a:t>
            </a:r>
            <a:r>
              <a:rPr lang="ru-RU" dirty="0"/>
              <a:t> и соли. </a:t>
            </a:r>
            <a:endParaRPr lang="ru-RU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err="1" smtClean="0"/>
              <a:t>Преминавайки</a:t>
            </a:r>
            <a:r>
              <a:rPr lang="ru-RU" dirty="0" smtClean="0"/>
              <a:t> </a:t>
            </a:r>
            <a:r>
              <a:rPr lang="ru-RU" dirty="0" err="1"/>
              <a:t>през</a:t>
            </a:r>
            <a:r>
              <a:rPr lang="ru-RU" dirty="0"/>
              <a:t> диализатора, </a:t>
            </a:r>
            <a:r>
              <a:rPr lang="ru-RU" dirty="0" err="1"/>
              <a:t>кръвта</a:t>
            </a:r>
            <a:r>
              <a:rPr lang="ru-RU" dirty="0"/>
              <a:t> се </a:t>
            </a:r>
            <a:r>
              <a:rPr lang="ru-RU" dirty="0" err="1"/>
              <a:t>пречиства</a:t>
            </a:r>
            <a:r>
              <a:rPr lang="ru-RU" dirty="0"/>
              <a:t> и след </a:t>
            </a:r>
            <a:r>
              <a:rPr lang="ru-RU" dirty="0" err="1"/>
              <a:t>това</a:t>
            </a:r>
            <a:r>
              <a:rPr lang="ru-RU" dirty="0"/>
              <a:t> се </a:t>
            </a:r>
            <a:r>
              <a:rPr lang="ru-RU" dirty="0" err="1"/>
              <a:t>връща</a:t>
            </a:r>
            <a:r>
              <a:rPr lang="ru-RU" dirty="0"/>
              <a:t> обратно в </a:t>
            </a:r>
            <a:r>
              <a:rPr lang="ru-RU" dirty="0" err="1"/>
              <a:t>кръвоносната</a:t>
            </a:r>
            <a:r>
              <a:rPr lang="ru-RU" dirty="0"/>
              <a:t> </a:t>
            </a:r>
            <a:r>
              <a:rPr lang="ru-RU" dirty="0" smtClean="0"/>
              <a:t>система.</a:t>
            </a:r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2924944"/>
            <a:ext cx="5883219" cy="2120864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1" y="3861048"/>
            <a:ext cx="3947839" cy="265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9768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58200" cy="921345"/>
          </a:xfrm>
        </p:spPr>
        <p:txBody>
          <a:bodyPr/>
          <a:lstStyle/>
          <a:p>
            <a:pPr algn="ctr"/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Обратна осмоза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2051720" y="1124744"/>
            <a:ext cx="5122912" cy="226536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Т</a:t>
            </a:r>
            <a:r>
              <a:rPr lang="ru-RU" dirty="0" smtClean="0">
                <a:solidFill>
                  <a:schemeClr val="bg1"/>
                </a:solidFill>
              </a:rPr>
              <a:t>ехнология </a:t>
            </a:r>
            <a:r>
              <a:rPr lang="ru-RU" dirty="0">
                <a:solidFill>
                  <a:schemeClr val="bg1"/>
                </a:solidFill>
              </a:rPr>
              <a:t>за </a:t>
            </a:r>
            <a:r>
              <a:rPr lang="ru-RU" dirty="0" err="1">
                <a:solidFill>
                  <a:schemeClr val="bg1"/>
                </a:solidFill>
              </a:rPr>
              <a:t>пречистване</a:t>
            </a:r>
            <a:r>
              <a:rPr lang="ru-RU" dirty="0">
                <a:solidFill>
                  <a:schemeClr val="bg1"/>
                </a:solidFill>
              </a:rPr>
              <a:t> на солена или </a:t>
            </a:r>
            <a:r>
              <a:rPr lang="ru-RU" dirty="0" err="1">
                <a:solidFill>
                  <a:schemeClr val="bg1"/>
                </a:solidFill>
              </a:rPr>
              <a:t>замърсена</a:t>
            </a:r>
            <a:r>
              <a:rPr lang="ru-RU" dirty="0">
                <a:solidFill>
                  <a:schemeClr val="bg1"/>
                </a:solidFill>
              </a:rPr>
              <a:t> вода, посредством </a:t>
            </a:r>
            <a:r>
              <a:rPr lang="ru-RU" dirty="0" err="1">
                <a:solidFill>
                  <a:schemeClr val="bg1"/>
                </a:solidFill>
              </a:rPr>
              <a:t>външно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налягане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което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обръща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нормалната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посока</a:t>
            </a:r>
            <a:r>
              <a:rPr lang="ru-RU" dirty="0">
                <a:solidFill>
                  <a:schemeClr val="bg1"/>
                </a:solidFill>
              </a:rPr>
              <a:t> на </a:t>
            </a:r>
            <a:r>
              <a:rPr lang="ru-RU" dirty="0" err="1">
                <a:solidFill>
                  <a:schemeClr val="bg1"/>
                </a:solidFill>
              </a:rPr>
              <a:t>осмозата</a:t>
            </a:r>
            <a:r>
              <a:rPr lang="ru-RU" dirty="0">
                <a:solidFill>
                  <a:schemeClr val="bg1"/>
                </a:solidFill>
              </a:rPr>
              <a:t>. Чрез </a:t>
            </a:r>
            <a:r>
              <a:rPr lang="ru-RU" dirty="0" err="1">
                <a:solidFill>
                  <a:schemeClr val="bg1"/>
                </a:solidFill>
              </a:rPr>
              <a:t>противодействието</a:t>
            </a:r>
            <a:r>
              <a:rPr lang="ru-RU" dirty="0">
                <a:solidFill>
                  <a:schemeClr val="bg1"/>
                </a:solidFill>
              </a:rPr>
              <a:t> на </a:t>
            </a:r>
            <a:r>
              <a:rPr lang="ru-RU" dirty="0" err="1">
                <a:solidFill>
                  <a:schemeClr val="bg1"/>
                </a:solidFill>
              </a:rPr>
              <a:t>естественото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осмотично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налягане</a:t>
            </a:r>
            <a:r>
              <a:rPr lang="ru-RU" dirty="0">
                <a:solidFill>
                  <a:schemeClr val="bg1"/>
                </a:solidFill>
              </a:rPr>
              <a:t> се </a:t>
            </a:r>
            <a:r>
              <a:rPr lang="ru-RU" dirty="0" err="1">
                <a:solidFill>
                  <a:schemeClr val="bg1"/>
                </a:solidFill>
              </a:rPr>
              <a:t>отстраняват</a:t>
            </a:r>
            <a:r>
              <a:rPr lang="ru-RU" dirty="0">
                <a:solidFill>
                  <a:schemeClr val="bg1"/>
                </a:solidFill>
              </a:rPr>
              <a:t> вещества с </a:t>
            </a:r>
            <a:r>
              <a:rPr lang="ru-RU" dirty="0" err="1">
                <a:solidFill>
                  <a:schemeClr val="bg1"/>
                </a:solidFill>
              </a:rPr>
              <a:t>по-големи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молекули</a:t>
            </a:r>
            <a:r>
              <a:rPr lang="ru-RU" dirty="0">
                <a:solidFill>
                  <a:schemeClr val="bg1"/>
                </a:solidFill>
              </a:rPr>
              <a:t> от </a:t>
            </a:r>
            <a:r>
              <a:rPr lang="ru-RU" dirty="0" err="1">
                <a:solidFill>
                  <a:schemeClr val="bg1"/>
                </a:solidFill>
              </a:rPr>
              <a:t>тези</a:t>
            </a:r>
            <a:r>
              <a:rPr lang="ru-RU" dirty="0">
                <a:solidFill>
                  <a:schemeClr val="bg1"/>
                </a:solidFill>
              </a:rPr>
              <a:t> на </a:t>
            </a:r>
            <a:r>
              <a:rPr lang="ru-RU" dirty="0" err="1">
                <a:solidFill>
                  <a:schemeClr val="bg1"/>
                </a:solidFill>
              </a:rPr>
              <a:t>чистата</a:t>
            </a:r>
            <a:r>
              <a:rPr lang="ru-RU" dirty="0">
                <a:solidFill>
                  <a:schemeClr val="bg1"/>
                </a:solidFill>
              </a:rPr>
              <a:t> вода.</a:t>
            </a:r>
            <a:endParaRPr lang="bg-BG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64" b="-16364"/>
          <a:stretch/>
        </p:blipFill>
        <p:spPr bwMode="auto">
          <a:xfrm>
            <a:off x="539552" y="4169031"/>
            <a:ext cx="4320480" cy="268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835021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0" y="2214554"/>
            <a:ext cx="8458200" cy="1470025"/>
          </a:xfrm>
        </p:spPr>
        <p:txBody>
          <a:bodyPr/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Практическа работа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07504" y="3933056"/>
            <a:ext cx="5410944" cy="2409382"/>
          </a:xfrm>
        </p:spPr>
        <p:txBody>
          <a:bodyPr>
            <a:normAutofit/>
          </a:bodyPr>
          <a:lstStyle/>
          <a:p>
            <a:pPr algn="ctr"/>
            <a:endParaRPr lang="bg-BG" sz="26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SilviaGeorgieva\Downloads\2C161437D-D063-48B9-930E-72CE763D194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7" y="714356"/>
            <a:ext cx="4000527" cy="3000396"/>
          </a:xfrm>
          <a:prstGeom prst="rect">
            <a:avLst/>
          </a:prstGeom>
          <a:noFill/>
        </p:spPr>
      </p:pic>
      <p:pic>
        <p:nvPicPr>
          <p:cNvPr id="1029" name="Picture 5" descr="C:\Users\SilviaGeorgieva\Downloads\411E8A2C2-305D-4640-93AE-4A1508AE42B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4000528" cy="3000396"/>
          </a:xfrm>
          <a:prstGeom prst="rect">
            <a:avLst/>
          </a:prstGeom>
          <a:noFill/>
        </p:spPr>
      </p:pic>
      <p:pic>
        <p:nvPicPr>
          <p:cNvPr id="1026" name="Picture 2" descr="C:\Users\SilviaGeorgieva\Downloads\1663C3382-9DEB-4053-938A-E4415ADA049B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811631">
            <a:off x="406366" y="3611880"/>
            <a:ext cx="3279777" cy="2459833"/>
          </a:xfrm>
          <a:prstGeom prst="rect">
            <a:avLst/>
          </a:prstGeom>
          <a:noFill/>
        </p:spPr>
      </p:pic>
      <p:pic>
        <p:nvPicPr>
          <p:cNvPr id="1027" name="Picture 3" descr="C:\Users\SilviaGeorgieva\Downloads\13AC2F97E-EB76-4C05-8FEA-0F26F61989C5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781518">
            <a:off x="5355934" y="3456182"/>
            <a:ext cx="3464728" cy="259854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51515" y="378904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400" b="1" dirty="0" smtClean="0"/>
              <a:t>Подготвяне на</a:t>
            </a:r>
          </a:p>
          <a:p>
            <a:pPr algn="ctr"/>
            <a:r>
              <a:rPr lang="bg-BG" sz="2400" b="1" dirty="0" smtClean="0"/>
              <a:t> проба с яйце</a:t>
            </a:r>
            <a:endParaRPr lang="en-US" sz="2400" b="1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5975">
            <a:off x="361511" y="660614"/>
            <a:ext cx="3271928" cy="4362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60649">
            <a:off x="5547458" y="637733"/>
            <a:ext cx="3222044" cy="429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5784" y="4077581"/>
            <a:ext cx="3672408" cy="27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5221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36436">
            <a:off x="-81768" y="382686"/>
            <a:ext cx="3937870" cy="464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Картина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6115" b="16115"/>
          <a:stretch/>
        </p:blipFill>
        <p:spPr>
          <a:xfrm>
            <a:off x="4427984" y="764704"/>
            <a:ext cx="4464496" cy="3348372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2771800" y="3543802"/>
            <a:ext cx="4416491" cy="3312368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3851920" y="620688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Приготвяне на разтвори</a:t>
            </a:r>
            <a:endParaRPr lang="bg-BG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296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758146">
            <a:off x="-120882" y="1321468"/>
            <a:ext cx="3049323" cy="228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829800" y="-15773400"/>
            <a:ext cx="1803600" cy="24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829800" y="-15773400"/>
            <a:ext cx="1803600" cy="24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76051" y="995903"/>
            <a:ext cx="3423854" cy="2568261"/>
          </a:xfrm>
          <a:prstGeom prst="rect">
            <a:avLst/>
          </a:prstGeom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00768">
            <a:off x="6459345" y="1038482"/>
            <a:ext cx="2236286" cy="298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8574" r="8574"/>
          <a:stretch/>
        </p:blipFill>
        <p:spPr>
          <a:xfrm rot="5400000">
            <a:off x="2394292" y="3186681"/>
            <a:ext cx="4187371" cy="315883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6000"/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44000"/>
                    </a14:imgEffect>
                    <a14:imgEffect>
                      <a14:brightnessContrast bright="-2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59" y="332656"/>
            <a:ext cx="9144000" cy="1152127"/>
          </a:xfrm>
        </p:spPr>
        <p:txBody>
          <a:bodyPr>
            <a:normAutofit/>
          </a:bodyPr>
          <a:lstStyle/>
          <a:p>
            <a:pPr algn="ctr"/>
            <a:r>
              <a:rPr lang="bg-BG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Осмоза. Осмотично поведение </a:t>
            </a:r>
            <a:r>
              <a:rPr lang="bg-BG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клетка</a:t>
            </a:r>
            <a:br>
              <a:rPr lang="bg-BG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bg-BG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bg-BG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еждудисциплинен </a:t>
            </a:r>
            <a:r>
              <a:rPr lang="bg-BG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</a:t>
            </a:r>
            <a:r>
              <a:rPr lang="bg-BG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Биология - Химия</a:t>
            </a:r>
            <a:r>
              <a:rPr lang="en-U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848" y="1700808"/>
            <a:ext cx="525658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Определение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Осмотично</a:t>
            </a:r>
            <a:r>
              <a:rPr lang="bg-BG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налягане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Закон на </a:t>
            </a:r>
            <a:r>
              <a:rPr lang="bg-BG" sz="16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Вант</a:t>
            </a:r>
            <a:r>
              <a:rPr lang="bg-BG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bg-BG" sz="16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Хоф</a:t>
            </a:r>
            <a:endParaRPr lang="bg-BG" sz="1600" b="1" dirty="0" smtClean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Осмотично</a:t>
            </a:r>
            <a:r>
              <a:rPr lang="bg-BG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поведение на: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видове разтвори   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</a:t>
            </a:r>
            <a:r>
              <a:rPr lang="bg-BG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астителна клетка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ж</a:t>
            </a:r>
            <a:r>
              <a:rPr lang="bg-BG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ивотинска клетка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Приложение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934243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0419" y="3040643"/>
            <a:ext cx="2702074" cy="360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27706">
            <a:off x="245008" y="748378"/>
            <a:ext cx="2623785" cy="349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scontent.fsof7-1.fna.fbcdn.net/v/t1.15752-9/73071766_418188318899885_3469595145735766016_n.jpg?_nc_cat=111&amp;_nc_oc=AQmtu7qkof-17wGuiqiIz4fsDvi_I_eMVB6xT1euPKOFVaUssfvMTDSntXcBxa_Idwg&amp;_nc_ht=scontent.fsof7-1.fna&amp;oh=3e4f4ba4058f6340b515dac8d1680403&amp;oe=5E215FA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26928">
            <a:off x="6108341" y="637781"/>
            <a:ext cx="2694034" cy="359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0825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2">
                <a:tint val="80000"/>
                <a:satMod val="250000"/>
              </a:schemeClr>
            </a:gs>
            <a:gs pos="68000">
              <a:schemeClr val="bg2">
                <a:lumMod val="25000"/>
              </a:schemeClr>
            </a:gs>
            <a:gs pos="0">
              <a:schemeClr val="bg2">
                <a:shade val="30000"/>
                <a:satMod val="1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920701" y="-48493"/>
            <a:ext cx="3680494" cy="50188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1915197"/>
            <a:ext cx="3623523" cy="49411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4653136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Поведение на растителни клетки в хипотоничен разтвор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3257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86000"/>
                <a:lumOff val="14000"/>
              </a:schemeClr>
            </a:gs>
            <a:gs pos="46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6008" y="1196752"/>
            <a:ext cx="4373243" cy="32799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01347" y="631602"/>
            <a:ext cx="3108323" cy="4238623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420" y="4005064"/>
            <a:ext cx="5472608" cy="265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47667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Проба с картоф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408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46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sof7-1.fna.fbcdn.net/v/t1.15752-9/73249413_762969030822740_6946802240535396352_n.jpg?_nc_cat=108&amp;_nc_oc=AQlT7Oj2bMrG4e5VjWP8G9rEfLCffQLbIgW-mo3ldhk1bcNIkP07nMC-E4kli8pL2S0&amp;_nc_ht=scontent.fsof7-1.fna&amp;oh=eee970d5693684c8f93517a0d727868d&amp;oe=5E56BF1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6632"/>
            <a:ext cx="3089647" cy="296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content.fsof7-1.fna.fbcdn.net/v/t1.15752-9/75456824_2224640064306910_8793856761585991680_n.jpg?_nc_cat=108&amp;_nc_oc=AQk-hb8dTqMNWQ5nocbBcbBMDtgBBV9nnxPX6nbaCZSo3pzb0GskzCbz43xDMPn3euk&amp;_nc_ht=scontent.fsof7-1.fna&amp;oh=71df649b41c13d64326a4dca88c6efd0&amp;oe=5E2371D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3" y="3601873"/>
            <a:ext cx="3312368" cy="322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content.fsof7-1.fna.fbcdn.net/v/t1.15752-9/73472668_465731570957580_1305702815699566592_n.jpg?_nc_cat=110&amp;_nc_oc=AQnHtv4bB19XfKVPVgrCAY_1eu_55GY8vKGQLQUiDyHy7bBojHuWHczEWKIRthLXkRw&amp;_nc_ht=scontent.fsof7-1.fna&amp;oh=bd3a1f9dc30a3cff35f52c61bbf90e43&amp;oe=5E1E518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6122" y="3601873"/>
            <a:ext cx="3521695" cy="322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466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Растителна клетка в: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98884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chemeClr val="bg1"/>
                </a:solidFill>
              </a:rPr>
              <a:t>Хипотонична среда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(</a:t>
            </a:r>
            <a:r>
              <a:rPr lang="bg-BG" b="1" dirty="0" smtClean="0">
                <a:solidFill>
                  <a:schemeClr val="bg1"/>
                </a:solidFill>
              </a:rPr>
              <a:t>дестилирана вода</a:t>
            </a:r>
            <a:r>
              <a:rPr lang="en-US" b="1" dirty="0" smtClean="0">
                <a:solidFill>
                  <a:schemeClr val="bg1"/>
                </a:solidFill>
              </a:rPr>
              <a:t>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37511" y="1988037"/>
            <a:ext cx="2526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 smtClean="0">
                <a:solidFill>
                  <a:schemeClr val="bg1"/>
                </a:solidFill>
              </a:rPr>
              <a:t>Хипертонична среда</a:t>
            </a:r>
            <a:r>
              <a:rPr lang="en-US" b="1" dirty="0" smtClean="0">
                <a:solidFill>
                  <a:schemeClr val="bg1"/>
                </a:solidFill>
              </a:rPr>
              <a:t>(</a:t>
            </a:r>
            <a:r>
              <a:rPr lang="bg-BG" b="1" dirty="0" smtClean="0">
                <a:solidFill>
                  <a:schemeClr val="bg1"/>
                </a:solidFill>
              </a:rPr>
              <a:t>10% </a:t>
            </a:r>
            <a:r>
              <a:rPr lang="en-US" b="1" dirty="0" err="1" smtClean="0">
                <a:solidFill>
                  <a:schemeClr val="bg1"/>
                </a:solidFill>
              </a:rPr>
              <a:t>NaCl</a:t>
            </a:r>
            <a:r>
              <a:rPr lang="en-US" b="1" dirty="0" smtClean="0">
                <a:solidFill>
                  <a:schemeClr val="bg1"/>
                </a:solidFill>
              </a:rPr>
              <a:t>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7380312" y="2780928"/>
            <a:ext cx="360040" cy="504056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-Right Arrow 6"/>
          <p:cNvSpPr/>
          <p:nvPr/>
        </p:nvSpPr>
        <p:spPr>
          <a:xfrm>
            <a:off x="3635896" y="4797152"/>
            <a:ext cx="1728192" cy="7920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1403648" y="2780928"/>
            <a:ext cx="360040" cy="504056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 Arrow 8"/>
          <p:cNvSpPr/>
          <p:nvPr/>
        </p:nvSpPr>
        <p:spPr>
          <a:xfrm>
            <a:off x="1475656" y="1137971"/>
            <a:ext cx="641375" cy="850066"/>
          </a:xfrm>
          <a:prstGeom prst="ben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0220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61" y="4797152"/>
            <a:ext cx="9123739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Най-големият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урок в света“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1772816"/>
            <a:ext cx="7920881" cy="1728192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„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Hай-неотложното пpедизвикателcтво 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пpед наc е да запазим нашата планета здpава.“ </a:t>
            </a:r>
          </a:p>
          <a:p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r"/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сула фон де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 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Лайен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r"/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пpедседател 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Eвpопейската 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комисия</a:t>
            </a: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1992" y="135744"/>
            <a:ext cx="1368152" cy="136815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51" b="8212"/>
          <a:stretch/>
        </p:blipFill>
        <p:spPr bwMode="auto">
          <a:xfrm>
            <a:off x="323528" y="270576"/>
            <a:ext cx="1502240" cy="150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89211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229600" cy="1069848"/>
          </a:xfrm>
        </p:spPr>
        <p:txBody>
          <a:bodyPr/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Осмоза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 rot="5400000">
            <a:off x="5248713" y="2766098"/>
            <a:ext cx="3982275" cy="2743413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07" b="-9507"/>
          <a:stretch/>
        </p:blipFill>
        <p:spPr>
          <a:xfrm>
            <a:off x="5975328" y="3029471"/>
            <a:ext cx="2559770" cy="25597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504" y="1152033"/>
            <a:ext cx="532859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/>
              <a:t>С</a:t>
            </a:r>
            <a:r>
              <a:rPr lang="ru-RU" sz="1400" dirty="0" smtClean="0"/>
              <a:t>понтанно </a:t>
            </a:r>
            <a:r>
              <a:rPr lang="ru-RU" sz="1400" dirty="0" err="1" smtClean="0"/>
              <a:t>преминаване</a:t>
            </a:r>
            <a:r>
              <a:rPr lang="ru-RU" sz="1400" dirty="0" smtClean="0"/>
              <a:t> на </a:t>
            </a:r>
            <a:r>
              <a:rPr lang="ru-RU" sz="1400" dirty="0" err="1" smtClean="0"/>
              <a:t>молекулите</a:t>
            </a:r>
            <a:r>
              <a:rPr lang="ru-RU" sz="1400" dirty="0" smtClean="0"/>
              <a:t> на </a:t>
            </a:r>
            <a:r>
              <a:rPr lang="ru-RU" sz="1400" dirty="0" err="1" smtClean="0"/>
              <a:t>разтворител</a:t>
            </a:r>
            <a:r>
              <a:rPr lang="ru-RU" sz="1400" dirty="0" smtClean="0"/>
              <a:t> </a:t>
            </a:r>
            <a:r>
              <a:rPr lang="ru-RU" sz="1400" dirty="0" err="1" smtClean="0"/>
              <a:t>през</a:t>
            </a:r>
            <a:r>
              <a:rPr lang="ru-RU" sz="1400" dirty="0" smtClean="0"/>
              <a:t> </a:t>
            </a:r>
            <a:r>
              <a:rPr lang="ru-RU" sz="1400" dirty="0" err="1" smtClean="0"/>
              <a:t>полупропусклива</a:t>
            </a:r>
            <a:r>
              <a:rPr lang="ru-RU" sz="1400" dirty="0" smtClean="0"/>
              <a:t> мембрана, </a:t>
            </a:r>
            <a:r>
              <a:rPr lang="ru-RU" sz="1400" dirty="0" err="1" smtClean="0"/>
              <a:t>намираща</a:t>
            </a:r>
            <a:r>
              <a:rPr lang="ru-RU" sz="1400" dirty="0" smtClean="0"/>
              <a:t> се между </a:t>
            </a:r>
            <a:r>
              <a:rPr lang="ru-RU" sz="1400" dirty="0" err="1" smtClean="0"/>
              <a:t>течности</a:t>
            </a:r>
            <a:r>
              <a:rPr lang="ru-RU" sz="1400" dirty="0" smtClean="0"/>
              <a:t> с различна концентрация. 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 err="1" smtClean="0"/>
              <a:t>Посоката</a:t>
            </a:r>
            <a:r>
              <a:rPr lang="ru-RU" sz="1400" dirty="0" smtClean="0"/>
              <a:t> на </a:t>
            </a:r>
            <a:r>
              <a:rPr lang="ru-RU" sz="1400" dirty="0" err="1" smtClean="0"/>
              <a:t>преминаването</a:t>
            </a:r>
            <a:r>
              <a:rPr lang="ru-RU" sz="1400" dirty="0" smtClean="0"/>
              <a:t> е от </a:t>
            </a:r>
            <a:r>
              <a:rPr lang="ru-RU" sz="1400" dirty="0" err="1" smtClean="0"/>
              <a:t>страната</a:t>
            </a:r>
            <a:r>
              <a:rPr lang="ru-RU" sz="1400" dirty="0" smtClean="0"/>
              <a:t> с </a:t>
            </a:r>
            <a:r>
              <a:rPr lang="ru-RU" sz="1400" dirty="0" err="1" smtClean="0"/>
              <a:t>по-ниска</a:t>
            </a:r>
            <a:r>
              <a:rPr lang="ru-RU" sz="1400" dirty="0" smtClean="0"/>
              <a:t>, </a:t>
            </a:r>
            <a:r>
              <a:rPr lang="ru-RU" sz="1400" dirty="0" err="1" smtClean="0"/>
              <a:t>към</a:t>
            </a:r>
            <a:r>
              <a:rPr lang="ru-RU" sz="1400" dirty="0" smtClean="0"/>
              <a:t> </a:t>
            </a:r>
            <a:r>
              <a:rPr lang="ru-RU" sz="1400" dirty="0" err="1" smtClean="0"/>
              <a:t>страната</a:t>
            </a:r>
            <a:r>
              <a:rPr lang="ru-RU" sz="1400" dirty="0" smtClean="0"/>
              <a:t> с </a:t>
            </a:r>
            <a:r>
              <a:rPr lang="ru-RU" sz="1400" dirty="0" err="1" smtClean="0"/>
              <a:t>по-висока</a:t>
            </a:r>
            <a:r>
              <a:rPr lang="ru-RU" sz="1400" dirty="0" smtClean="0"/>
              <a:t> концентрация. 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 err="1" smtClean="0"/>
              <a:t>Това</a:t>
            </a:r>
            <a:r>
              <a:rPr lang="ru-RU" sz="1400" dirty="0" smtClean="0"/>
              <a:t> води до </a:t>
            </a:r>
            <a:r>
              <a:rPr lang="ru-RU" sz="1400" dirty="0" err="1" smtClean="0"/>
              <a:t>изравняване</a:t>
            </a:r>
            <a:r>
              <a:rPr lang="ru-RU" sz="1400" dirty="0" smtClean="0"/>
              <a:t> на </a:t>
            </a:r>
            <a:r>
              <a:rPr lang="ru-RU" sz="1400" dirty="0" err="1" smtClean="0"/>
              <a:t>концентрацията</a:t>
            </a:r>
            <a:r>
              <a:rPr lang="ru-RU" sz="1400" dirty="0" smtClean="0"/>
              <a:t> от </a:t>
            </a:r>
            <a:r>
              <a:rPr lang="ru-RU" sz="1400" dirty="0" err="1" smtClean="0"/>
              <a:t>двете</a:t>
            </a:r>
            <a:r>
              <a:rPr lang="ru-RU" sz="1400" dirty="0" smtClean="0"/>
              <a:t> </a:t>
            </a:r>
            <a:r>
              <a:rPr lang="ru-RU" sz="1400" dirty="0" err="1" smtClean="0"/>
              <a:t>страни</a:t>
            </a:r>
            <a:r>
              <a:rPr lang="ru-RU" sz="1400" dirty="0" smtClean="0"/>
              <a:t>.</a:t>
            </a:r>
          </a:p>
          <a:p>
            <a:endParaRPr lang="ru-RU" dirty="0"/>
          </a:p>
        </p:txBody>
      </p:sp>
      <p:sp>
        <p:nvSpPr>
          <p:cNvPr id="3" name="Правоъгълник 2"/>
          <p:cNvSpPr/>
          <p:nvPr/>
        </p:nvSpPr>
        <p:spPr>
          <a:xfrm rot="20837441">
            <a:off x="1612831" y="3269508"/>
            <a:ext cx="4383867" cy="3044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16280">
            <a:off x="1720625" y="3606888"/>
            <a:ext cx="4168275" cy="2353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8968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/>
          <p:nvPr/>
        </p:nvSpPr>
        <p:spPr>
          <a:xfrm>
            <a:off x="971600" y="1340768"/>
            <a:ext cx="7200800" cy="467037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7724" y="2219847"/>
            <a:ext cx="4968552" cy="291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44508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7087012">
            <a:off x="2824142" y="2514403"/>
            <a:ext cx="2664296" cy="456350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978894">
            <a:off x="2212783" y="3890749"/>
            <a:ext cx="3960440" cy="19442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372200" y="1889829"/>
            <a:ext cx="2664296" cy="4563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42" y="332656"/>
            <a:ext cx="8229600" cy="1069848"/>
          </a:xfrm>
        </p:spPr>
        <p:txBody>
          <a:bodyPr/>
          <a:lstStyle/>
          <a:p>
            <a:r>
              <a:rPr lang="bg-BG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Осмотично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налягане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309163"/>
            <a:ext cx="58326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err="1" smtClean="0"/>
              <a:t>Количествена</a:t>
            </a:r>
            <a:r>
              <a:rPr lang="ru-RU" sz="1400" dirty="0" smtClean="0"/>
              <a:t> характеристика на </a:t>
            </a:r>
            <a:r>
              <a:rPr lang="ru-RU" sz="1400" dirty="0" err="1" smtClean="0"/>
              <a:t>осмозата</a:t>
            </a:r>
            <a:endParaRPr lang="ru-RU" sz="1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err="1" smtClean="0"/>
              <a:t>Степента</a:t>
            </a:r>
            <a:r>
              <a:rPr lang="ru-RU" sz="1400" dirty="0" smtClean="0"/>
              <a:t>, в </a:t>
            </a:r>
            <a:r>
              <a:rPr lang="ru-RU" sz="1400" dirty="0" err="1" smtClean="0"/>
              <a:t>която</a:t>
            </a:r>
            <a:r>
              <a:rPr lang="ru-RU" sz="1400" dirty="0" smtClean="0"/>
              <a:t> определен </a:t>
            </a:r>
            <a:r>
              <a:rPr lang="ru-RU" sz="1400" dirty="0" err="1" smtClean="0"/>
              <a:t>разтвор</a:t>
            </a:r>
            <a:r>
              <a:rPr lang="ru-RU" sz="1400" dirty="0" smtClean="0"/>
              <a:t> е склонен да приеме чист </a:t>
            </a:r>
            <a:r>
              <a:rPr lang="ru-RU" sz="1400" dirty="0" err="1" smtClean="0"/>
              <a:t>разтворител</a:t>
            </a:r>
            <a:r>
              <a:rPr lang="ru-RU" sz="1400" dirty="0" smtClean="0"/>
              <a:t> чрез </a:t>
            </a:r>
            <a:r>
              <a:rPr lang="ru-RU" sz="1400" dirty="0" err="1" smtClean="0"/>
              <a:t>осмоза</a:t>
            </a:r>
            <a:r>
              <a:rPr lang="ru-RU" sz="1400" dirty="0" smtClean="0"/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err="1" smtClean="0"/>
              <a:t>Разликата</a:t>
            </a:r>
            <a:r>
              <a:rPr lang="ru-RU" sz="1400" dirty="0" smtClean="0"/>
              <a:t> в </a:t>
            </a:r>
            <a:r>
              <a:rPr lang="ru-RU" sz="1400" dirty="0" err="1" smtClean="0"/>
              <a:t>концентрацията</a:t>
            </a:r>
            <a:r>
              <a:rPr lang="ru-RU" sz="1400" dirty="0" smtClean="0"/>
              <a:t> на </a:t>
            </a:r>
            <a:r>
              <a:rPr lang="ru-RU" sz="1400" dirty="0" err="1" smtClean="0"/>
              <a:t>разтвора</a:t>
            </a:r>
            <a:r>
              <a:rPr lang="ru-RU" sz="1400" dirty="0" smtClean="0"/>
              <a:t> от всяка страна на </a:t>
            </a:r>
            <a:r>
              <a:rPr lang="ru-RU" sz="1400" dirty="0" err="1" smtClean="0"/>
              <a:t>мембраната</a:t>
            </a:r>
            <a:r>
              <a:rPr lang="ru-RU" sz="1400" dirty="0" smtClean="0"/>
              <a:t> </a:t>
            </a:r>
            <a:r>
              <a:rPr lang="ru-RU" sz="1400" dirty="0" err="1" smtClean="0"/>
              <a:t>генерира</a:t>
            </a:r>
            <a:r>
              <a:rPr lang="ru-RU" sz="1400" dirty="0" smtClean="0"/>
              <a:t> </a:t>
            </a:r>
            <a:r>
              <a:rPr lang="ru-RU" sz="1400" dirty="0" err="1" smtClean="0"/>
              <a:t>осмотично</a:t>
            </a:r>
            <a:r>
              <a:rPr lang="ru-RU" sz="1400" dirty="0" smtClean="0"/>
              <a:t> </a:t>
            </a:r>
            <a:r>
              <a:rPr lang="ru-RU" sz="1400" dirty="0" err="1" smtClean="0"/>
              <a:t>налягане</a:t>
            </a:r>
            <a:r>
              <a:rPr lang="ru-RU" sz="1400" dirty="0" smtClean="0"/>
              <a:t>.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232" y="2139036"/>
            <a:ext cx="2088232" cy="40650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66170">
            <a:off x="2862976" y="4036766"/>
            <a:ext cx="2874662" cy="151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9224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04864"/>
            <a:ext cx="8458200" cy="1470025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на </a:t>
            </a:r>
            <a:r>
              <a:rPr lang="bg-BG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Вант</a:t>
            </a:r>
            <a:r>
              <a:rPr lang="bg-BG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g-BG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Хоф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4005064"/>
            <a:ext cx="5256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err="1" smtClean="0"/>
              <a:t>Осмотичното</a:t>
            </a:r>
            <a:r>
              <a:rPr lang="ru-RU" sz="1600" dirty="0" smtClean="0"/>
              <a:t> </a:t>
            </a:r>
            <a:r>
              <a:rPr lang="ru-RU" sz="1600" dirty="0" err="1" smtClean="0"/>
              <a:t>налягане</a:t>
            </a:r>
            <a:r>
              <a:rPr lang="ru-RU" sz="1600" dirty="0" smtClean="0"/>
              <a:t> π </a:t>
            </a:r>
            <a:r>
              <a:rPr lang="ru-RU" sz="1600" dirty="0" err="1" smtClean="0"/>
              <a:t>нараства</a:t>
            </a:r>
            <a:r>
              <a:rPr lang="ru-RU" sz="1600" dirty="0" smtClean="0"/>
              <a:t> с </a:t>
            </a:r>
            <a:r>
              <a:rPr lang="ru-RU" sz="1600" dirty="0" err="1" smtClean="0"/>
              <a:t>увеличаване</a:t>
            </a:r>
            <a:endParaRPr lang="ru-RU" sz="1600" dirty="0" smtClean="0"/>
          </a:p>
          <a:p>
            <a:pPr algn="just"/>
            <a:r>
              <a:rPr lang="ru-RU" sz="1600" dirty="0" smtClean="0"/>
              <a:t>на </a:t>
            </a:r>
            <a:r>
              <a:rPr lang="ru-RU" sz="1600" dirty="0" err="1" smtClean="0"/>
              <a:t>концентрацията</a:t>
            </a:r>
            <a:r>
              <a:rPr lang="ru-RU" sz="1600" dirty="0" smtClean="0"/>
              <a:t> на </a:t>
            </a:r>
            <a:r>
              <a:rPr lang="ru-RU" sz="1600" dirty="0" err="1" smtClean="0"/>
              <a:t>разтвора</a:t>
            </a:r>
            <a:r>
              <a:rPr lang="ru-RU" sz="1600" dirty="0" smtClean="0"/>
              <a:t> и с </a:t>
            </a:r>
            <a:r>
              <a:rPr lang="ru-RU" sz="1600" dirty="0" err="1" smtClean="0"/>
              <a:t>повишаване</a:t>
            </a:r>
            <a:r>
              <a:rPr lang="ru-RU" sz="1600" dirty="0" smtClean="0"/>
              <a:t> на</a:t>
            </a:r>
          </a:p>
          <a:p>
            <a:pPr algn="just"/>
            <a:r>
              <a:rPr lang="ru-RU" sz="1600" dirty="0" err="1" smtClean="0"/>
              <a:t>температурата</a:t>
            </a:r>
            <a:r>
              <a:rPr lang="ru-RU" sz="1600" dirty="0" smtClean="0"/>
              <a:t>. </a:t>
            </a:r>
            <a:r>
              <a:rPr lang="ru-RU" sz="1600" dirty="0" err="1" smtClean="0"/>
              <a:t>Количественият</a:t>
            </a:r>
            <a:r>
              <a:rPr lang="ru-RU" sz="1600" dirty="0" smtClean="0"/>
              <a:t> </a:t>
            </a:r>
            <a:r>
              <a:rPr lang="ru-RU" sz="1600" dirty="0" err="1" smtClean="0"/>
              <a:t>израз</a:t>
            </a:r>
            <a:r>
              <a:rPr lang="ru-RU" sz="1600" dirty="0" smtClean="0"/>
              <a:t> на </a:t>
            </a:r>
            <a:r>
              <a:rPr lang="ru-RU" sz="1600" dirty="0" err="1" smtClean="0"/>
              <a:t>тази</a:t>
            </a:r>
            <a:endParaRPr lang="ru-RU" sz="1600" dirty="0" smtClean="0"/>
          </a:p>
          <a:p>
            <a:pPr algn="just"/>
            <a:r>
              <a:rPr lang="ru-RU" sz="1600" dirty="0" err="1" smtClean="0"/>
              <a:t>зависимост</a:t>
            </a:r>
            <a:r>
              <a:rPr lang="ru-RU" sz="1600" dirty="0" smtClean="0"/>
              <a:t> е даден от Вант </a:t>
            </a:r>
            <a:r>
              <a:rPr lang="ru-RU" sz="1600" dirty="0" err="1" smtClean="0"/>
              <a:t>Хоф</a:t>
            </a:r>
            <a:r>
              <a:rPr lang="ru-RU" sz="1600" dirty="0" smtClean="0"/>
              <a:t> в 1885 г.</a:t>
            </a:r>
          </a:p>
          <a:p>
            <a:pPr algn="just"/>
            <a:r>
              <a:rPr lang="ru-RU" sz="1600" b="1" dirty="0" smtClean="0"/>
              <a:t>π = </a:t>
            </a:r>
            <a:r>
              <a:rPr lang="en-US" sz="1600" b="1" dirty="0" err="1" smtClean="0"/>
              <a:t>i</a:t>
            </a:r>
            <a:r>
              <a:rPr lang="en-US" sz="1600" b="1" dirty="0" smtClean="0"/>
              <a:t>.</a:t>
            </a:r>
            <a:r>
              <a:rPr lang="ru-RU" sz="1600" b="1" dirty="0" smtClean="0"/>
              <a:t>C</a:t>
            </a:r>
            <a:r>
              <a:rPr lang="en-US" sz="1600" b="1" dirty="0" smtClean="0"/>
              <a:t>.</a:t>
            </a:r>
            <a:r>
              <a:rPr lang="ru-RU" sz="1600" b="1" dirty="0" smtClean="0"/>
              <a:t>R</a:t>
            </a:r>
            <a:r>
              <a:rPr lang="en-US" sz="1600" b="1" dirty="0" smtClean="0"/>
              <a:t>.</a:t>
            </a:r>
            <a:r>
              <a:rPr lang="ru-RU" sz="1600" b="1" dirty="0" smtClean="0"/>
              <a:t>T</a:t>
            </a:r>
            <a:r>
              <a:rPr lang="en-US" sz="1600" b="1" dirty="0" smtClean="0"/>
              <a:t>, </a:t>
            </a:r>
            <a:r>
              <a:rPr lang="bg-BG" sz="1600" dirty="0" smtClean="0"/>
              <a:t>к</a:t>
            </a:r>
            <a:r>
              <a:rPr lang="ru-RU" sz="1600" dirty="0" err="1" smtClean="0"/>
              <a:t>ъдето</a:t>
            </a:r>
            <a:r>
              <a:rPr lang="ru-RU" sz="1600" dirty="0" smtClean="0"/>
              <a:t>: </a:t>
            </a:r>
          </a:p>
          <a:p>
            <a:pPr algn="just"/>
            <a:r>
              <a:rPr lang="en-US" sz="1600" b="1" dirty="0"/>
              <a:t>i</a:t>
            </a:r>
            <a:r>
              <a:rPr lang="en-US" sz="1600" b="1" dirty="0" smtClean="0"/>
              <a:t> </a:t>
            </a:r>
            <a:r>
              <a:rPr lang="en-US" sz="1600" dirty="0" smtClean="0"/>
              <a:t>e </a:t>
            </a:r>
            <a:r>
              <a:rPr lang="bg-BG" sz="1600" dirty="0" err="1" smtClean="0"/>
              <a:t>изотоничен</a:t>
            </a:r>
            <a:r>
              <a:rPr lang="bg-BG" sz="1600" dirty="0" smtClean="0"/>
              <a:t> коефициент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С</a:t>
            </a:r>
            <a:r>
              <a:rPr lang="ru-RU" sz="1600" dirty="0" smtClean="0"/>
              <a:t> </a:t>
            </a:r>
            <a:r>
              <a:rPr lang="en-US" sz="1600" dirty="0" smtClean="0"/>
              <a:t>- </a:t>
            </a:r>
            <a:r>
              <a:rPr lang="ru-RU" sz="1600" dirty="0" err="1" smtClean="0"/>
              <a:t>молната</a:t>
            </a:r>
            <a:r>
              <a:rPr lang="ru-RU" sz="1600" dirty="0" smtClean="0"/>
              <a:t> </a:t>
            </a:r>
            <a:r>
              <a:rPr lang="ru-RU" sz="1600" dirty="0"/>
              <a:t>концентрация на </a:t>
            </a:r>
            <a:r>
              <a:rPr lang="ru-RU" sz="1600" dirty="0" err="1"/>
              <a:t>разтвора</a:t>
            </a:r>
            <a:r>
              <a:rPr lang="ru-RU" sz="1600" dirty="0"/>
              <a:t>;</a:t>
            </a:r>
          </a:p>
          <a:p>
            <a:pPr algn="just"/>
            <a:r>
              <a:rPr lang="ru-RU" sz="1600" b="1" dirty="0"/>
              <a:t>R</a:t>
            </a:r>
            <a:r>
              <a:rPr lang="ru-RU" sz="1600" dirty="0"/>
              <a:t> - </a:t>
            </a:r>
            <a:r>
              <a:rPr lang="bg-BG" sz="1600" dirty="0" err="1"/>
              <a:t>у</a:t>
            </a:r>
            <a:r>
              <a:rPr lang="ru-RU" sz="1600" dirty="0" err="1" smtClean="0"/>
              <a:t>ниверсална</a:t>
            </a:r>
            <a:r>
              <a:rPr lang="ru-RU" sz="1600" dirty="0" smtClean="0"/>
              <a:t> </a:t>
            </a:r>
            <a:r>
              <a:rPr lang="ru-RU" sz="1600" dirty="0" err="1"/>
              <a:t>газова</a:t>
            </a:r>
            <a:r>
              <a:rPr lang="ru-RU" sz="1600" dirty="0"/>
              <a:t> константа;</a:t>
            </a:r>
          </a:p>
          <a:p>
            <a:pPr algn="just"/>
            <a:r>
              <a:rPr lang="ru-RU" sz="1600" b="1" dirty="0"/>
              <a:t>Т</a:t>
            </a:r>
            <a:r>
              <a:rPr lang="ru-RU" sz="1600" dirty="0"/>
              <a:t>- абсолютна температура.</a:t>
            </a:r>
            <a:endParaRPr lang="en-US" sz="1600" dirty="0"/>
          </a:p>
        </p:txBody>
      </p:sp>
      <p:sp>
        <p:nvSpPr>
          <p:cNvPr id="3" name="Текстово поле 2"/>
          <p:cNvSpPr txBox="1"/>
          <p:nvPr/>
        </p:nvSpPr>
        <p:spPr>
          <a:xfrm>
            <a:off x="5724128" y="4581128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bg-BG" b="1" dirty="0" smtClean="0"/>
              <a:t>= 1 </a:t>
            </a:r>
            <a:r>
              <a:rPr lang="bg-BG" dirty="0" smtClean="0"/>
              <a:t>- за разредени разтвори на неелектролити</a:t>
            </a:r>
            <a:endParaRPr lang="en-US" b="1" dirty="0" smtClean="0"/>
          </a:p>
          <a:p>
            <a:pPr algn="ctr"/>
            <a:r>
              <a:rPr lang="en-US" b="1" dirty="0" err="1" smtClean="0"/>
              <a:t>i</a:t>
            </a:r>
            <a:r>
              <a:rPr lang="en-US" b="1" dirty="0" smtClean="0"/>
              <a:t> &gt; 1 </a:t>
            </a:r>
            <a:r>
              <a:rPr lang="en-US" dirty="0" smtClean="0"/>
              <a:t>– </a:t>
            </a:r>
            <a:r>
              <a:rPr lang="bg-BG" dirty="0" smtClean="0"/>
              <a:t>за разтвори на електролити</a:t>
            </a:r>
            <a:r>
              <a:rPr lang="en-US" dirty="0" smtClean="0"/>
              <a:t>  </a:t>
            </a:r>
          </a:p>
          <a:p>
            <a:endParaRPr lang="bg-BG" dirty="0"/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3508" y="214665"/>
            <a:ext cx="238125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6396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848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Осмотично</a:t>
            </a:r>
            <a:r>
              <a:rPr lang="bg-BG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състояние и видове разтвори</a:t>
            </a:r>
            <a:endParaRPr lang="bg-BG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714364" y="1052736"/>
            <a:ext cx="763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Според разликата в </a:t>
            </a:r>
            <a:r>
              <a:rPr lang="ru-RU" dirty="0" smtClean="0"/>
              <a:t>концентрацията </a:t>
            </a:r>
            <a:r>
              <a:rPr lang="ru-RU" dirty="0"/>
              <a:t>се различават три основни състояния: хипотоничност, изотоничност и хипертоничност. </a:t>
            </a:r>
            <a:r>
              <a:rPr lang="ru-RU" dirty="0" smtClean="0"/>
              <a:t>При наблюдаване на два разтвора хипотоничност означава, че </a:t>
            </a:r>
            <a:r>
              <a:rPr lang="ru-RU" smtClean="0"/>
              <a:t>един е с </a:t>
            </a:r>
            <a:r>
              <a:rPr lang="ru-RU" dirty="0"/>
              <a:t>по-ниска концентрация, а хипертоничност – по-висока. </a:t>
            </a:r>
            <a:r>
              <a:rPr lang="ru-RU" dirty="0" err="1"/>
              <a:t>Ако</a:t>
            </a:r>
            <a:r>
              <a:rPr lang="ru-RU" dirty="0"/>
              <a:t> два </a:t>
            </a:r>
            <a:r>
              <a:rPr lang="ru-RU" dirty="0" err="1"/>
              <a:t>разтвора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в </a:t>
            </a:r>
            <a:r>
              <a:rPr lang="ru-RU" dirty="0" err="1"/>
              <a:t>осмотично</a:t>
            </a:r>
            <a:r>
              <a:rPr lang="ru-RU" dirty="0"/>
              <a:t> равновесие, те </a:t>
            </a:r>
            <a:r>
              <a:rPr lang="ru-RU" dirty="0" err="1"/>
              <a:t>са</a:t>
            </a:r>
            <a:r>
              <a:rPr lang="ru-RU" dirty="0"/>
              <a:t> в </a:t>
            </a:r>
            <a:r>
              <a:rPr lang="ru-RU" dirty="0" err="1" smtClean="0"/>
              <a:t>изотоничност</a:t>
            </a:r>
            <a:r>
              <a:rPr lang="ru-RU" dirty="0" smtClean="0"/>
              <a:t>.</a:t>
            </a:r>
            <a:endParaRPr lang="bg-BG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6912"/>
            <a:ext cx="5650704" cy="384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3402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110000"/>
                    </a14:imgEffect>
                    <a14:imgEffect>
                      <a14:brightnessContrast bright="-17000"/>
                    </a14:imgEffect>
                  </a14:imgLayer>
                </a14:imgProps>
              </a:ext>
            </a:extLst>
          </a:blip>
          <a:srcRect/>
          <a:stretch>
            <a:fillRect l="-1000" t="5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492896"/>
            <a:ext cx="8363272" cy="955105"/>
          </a:xfrm>
        </p:spPr>
        <p:txBody>
          <a:bodyPr>
            <a:normAutofit fontScale="90000"/>
          </a:bodyPr>
          <a:lstStyle/>
          <a:p>
            <a:r>
              <a:rPr lang="bg-BG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Осмотично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поведение на клетки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5387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382000" cy="1069848"/>
          </a:xfrm>
        </p:spPr>
        <p:txBody>
          <a:bodyPr/>
          <a:lstStyle/>
          <a:p>
            <a:pPr algn="ctr"/>
            <a:r>
              <a:rPr lang="bg-BG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Осмотично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поведение на: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растителна клетка</a:t>
            </a:r>
            <a:endParaRPr lang="bg-B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животинска клетка</a:t>
            </a:r>
            <a:endParaRPr lang="bg-B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Контейнер за съдържание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640" y="3465904"/>
            <a:ext cx="4469368" cy="2163918"/>
          </a:xfrm>
        </p:spPr>
      </p:pic>
      <p:pic>
        <p:nvPicPr>
          <p:cNvPr id="8" name="Контейнер за съдържание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861048"/>
            <a:ext cx="4041775" cy="2119556"/>
          </a:xfrm>
        </p:spPr>
      </p:pic>
      <p:sp>
        <p:nvSpPr>
          <p:cNvPr id="5" name="Rectangle 4"/>
          <p:cNvSpPr/>
          <p:nvPr/>
        </p:nvSpPr>
        <p:spPr>
          <a:xfrm>
            <a:off x="4716016" y="3861048"/>
            <a:ext cx="396044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88024" y="3861048"/>
            <a:ext cx="3888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1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ипертоничен              изотоничен               хипотоничен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0072" y="3429000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разтвор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5932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NaniBebe">
      <a:dk1>
        <a:sysClr val="windowText" lastClr="000000"/>
      </a:dk1>
      <a:lt1>
        <a:srgbClr val="FFFFFF"/>
      </a:lt1>
      <a:dk2>
        <a:srgbClr val="3F3F3F"/>
      </a:dk2>
      <a:lt2>
        <a:srgbClr val="DEDEDE"/>
      </a:lt2>
      <a:accent1>
        <a:srgbClr val="E1532B"/>
      </a:accent1>
      <a:accent2>
        <a:srgbClr val="E1532B"/>
      </a:accent2>
      <a:accent3>
        <a:srgbClr val="E1532B"/>
      </a:accent3>
      <a:accent4>
        <a:srgbClr val="474647"/>
      </a:accent4>
      <a:accent5>
        <a:srgbClr val="212227"/>
      </a:accent5>
      <a:accent6>
        <a:srgbClr val="5C92B5"/>
      </a:accent6>
      <a:hlink>
        <a:srgbClr val="67AFBD"/>
      </a:hlink>
      <a:folHlink>
        <a:srgbClr val="FE9C6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8632</TotalTime>
  <Words>555</Words>
  <Application>Microsoft Office PowerPoint</Application>
  <PresentationFormat>Презентация на цял екран (4:3)</PresentationFormat>
  <Paragraphs>78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24</vt:i4>
      </vt:variant>
    </vt:vector>
  </HeadingPairs>
  <TitlesOfParts>
    <vt:vector size="25" baseType="lpstr">
      <vt:lpstr>Urban</vt:lpstr>
      <vt:lpstr>„Най-големият урок в света“   </vt:lpstr>
      <vt:lpstr>Осмоза. Осмотично поведение на клетка (междудисциплинен урок Биология - Химия)</vt:lpstr>
      <vt:lpstr>Осмоза</vt:lpstr>
      <vt:lpstr>Слайд 4</vt:lpstr>
      <vt:lpstr>Осмотично налягане</vt:lpstr>
      <vt:lpstr>Закон на Вант Хоф</vt:lpstr>
      <vt:lpstr>Осмотично състояние и видове разтвори</vt:lpstr>
      <vt:lpstr>Осмотично поведение на клетки </vt:lpstr>
      <vt:lpstr>Осмотично поведение на:</vt:lpstr>
      <vt:lpstr>Пасивен транспорт</vt:lpstr>
      <vt:lpstr>Приложение</vt:lpstr>
      <vt:lpstr>Осмотична електроенергия</vt:lpstr>
      <vt:lpstr>Хемодиализа</vt:lpstr>
      <vt:lpstr>Обратна осмоза</vt:lpstr>
      <vt:lpstr>Практическа работа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„Най-големият урок в света“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75</cp:revision>
  <dcterms:created xsi:type="dcterms:W3CDTF">2019-09-10T16:29:32Z</dcterms:created>
  <dcterms:modified xsi:type="dcterms:W3CDTF">2019-11-04T16:11:07Z</dcterms:modified>
</cp:coreProperties>
</file>